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24"/>
  </p:notesMasterIdLst>
  <p:handoutMasterIdLst>
    <p:handoutMasterId r:id="rId25"/>
  </p:handoutMasterIdLst>
  <p:sldIdLst>
    <p:sldId id="262" r:id="rId5"/>
    <p:sldId id="265" r:id="rId6"/>
    <p:sldId id="259" r:id="rId7"/>
    <p:sldId id="261" r:id="rId8"/>
    <p:sldId id="270" r:id="rId9"/>
    <p:sldId id="271" r:id="rId10"/>
    <p:sldId id="269" r:id="rId11"/>
    <p:sldId id="272" r:id="rId12"/>
    <p:sldId id="273" r:id="rId13"/>
    <p:sldId id="275" r:id="rId14"/>
    <p:sldId id="274" r:id="rId15"/>
    <p:sldId id="276" r:id="rId16"/>
    <p:sldId id="277" r:id="rId17"/>
    <p:sldId id="282" r:id="rId18"/>
    <p:sldId id="281" r:id="rId19"/>
    <p:sldId id="285" r:id="rId20"/>
    <p:sldId id="268" r:id="rId21"/>
    <p:sldId id="283" r:id="rId22"/>
    <p:sldId id="28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A0ECC5C-DC25-4F2E-97B9-312FADD8D0D8}">
          <p14:sldIdLst>
            <p14:sldId id="262"/>
            <p14:sldId id="265"/>
            <p14:sldId id="259"/>
            <p14:sldId id="261"/>
            <p14:sldId id="270"/>
            <p14:sldId id="271"/>
            <p14:sldId id="269"/>
            <p14:sldId id="272"/>
            <p14:sldId id="273"/>
            <p14:sldId id="275"/>
            <p14:sldId id="274"/>
            <p14:sldId id="276"/>
            <p14:sldId id="277"/>
            <p14:sldId id="282"/>
            <p14:sldId id="281"/>
            <p14:sldId id="285"/>
            <p14:sldId id="268"/>
            <p14:sldId id="283"/>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D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291" autoAdjust="0"/>
  </p:normalViewPr>
  <p:slideViewPr>
    <p:cSldViewPr snapToGrid="0" snapToObjects="1">
      <p:cViewPr varScale="1">
        <p:scale>
          <a:sx n="68" d="100"/>
          <a:sy n="68" d="100"/>
        </p:scale>
        <p:origin x="822" y="48"/>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pt>
    <dgm:pt modelId="{4AF52931-E4CA-4429-AACB-B8747CDB2409}">
      <dgm:prSet phldrT="[Text]" custT="1"/>
      <dgm:spPr/>
      <dgm:t>
        <a:bodyPr/>
        <a:lstStyle/>
        <a:p>
          <a:pPr>
            <a:lnSpc>
              <a:spcPct val="100000"/>
            </a:lnSpc>
          </a:pPr>
          <a:r>
            <a:rPr lang="en-US" sz="2000" dirty="0"/>
            <a:t>Florida Academic Scholars</a:t>
          </a:r>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custT="1"/>
      <dgm:spPr/>
      <dgm:t>
        <a:bodyPr/>
        <a:lstStyle/>
        <a:p>
          <a:pPr>
            <a:lnSpc>
              <a:spcPct val="100000"/>
            </a:lnSpc>
          </a:pPr>
          <a:r>
            <a:rPr lang="en-US" sz="2000" dirty="0"/>
            <a:t>Florida</a:t>
          </a:r>
          <a:r>
            <a:rPr lang="en-US" sz="2000" baseline="0" dirty="0"/>
            <a:t> Medallion Scholars</a:t>
          </a:r>
          <a:endParaRPr lang="en-US" sz="2000" dirty="0"/>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custT="1"/>
      <dgm:spPr/>
      <dgm:t>
        <a:bodyPr/>
        <a:lstStyle/>
        <a:p>
          <a:pPr>
            <a:lnSpc>
              <a:spcPct val="100000"/>
            </a:lnSpc>
          </a:pPr>
          <a:r>
            <a:rPr lang="en-US" sz="2000" dirty="0"/>
            <a:t>Florida Gold Seal Vocational Scholars </a:t>
          </a:r>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536D0097-A245-4152-8984-CC3ABB7DF273}" type="pres">
      <dgm:prSet presAssocID="{C7720856-93F0-4CC7-B7FD-2466914A11D4}" presName="root" presStyleCnt="0">
        <dgm:presLayoutVars>
          <dgm:dir/>
          <dgm:resizeHandles val="exact"/>
        </dgm:presLayoutVars>
      </dgm:prSet>
      <dgm:spPr/>
    </dgm:pt>
    <dgm:pt modelId="{DB8DBD9D-81A4-425A-BACC-11558B39BA4F}" type="pres">
      <dgm:prSet presAssocID="{4AF52931-E4CA-4429-AACB-B8747CDB2409}" presName="compNode" presStyleCnt="0"/>
      <dgm:spPr/>
    </dgm:pt>
    <dgm:pt modelId="{DE4D0CB4-0619-47EF-A746-365405D39958}" type="pres">
      <dgm:prSet presAssocID="{4AF52931-E4CA-4429-AACB-B8747CDB2409}" presName="bgRect" presStyleLbl="bgShp" presStyleIdx="0" presStyleCnt="3" custLinFactNeighborY="1485"/>
      <dgm:spPr>
        <a:solidFill>
          <a:srgbClr val="FFDDBF"/>
        </a:solidFill>
      </dgm:spPr>
    </dgm:pt>
    <dgm:pt modelId="{ABC6D826-A6E6-42EC-BF0E-9025B33009B2}"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aduation cap"/>
        </a:ext>
      </dgm:extLst>
    </dgm:pt>
    <dgm:pt modelId="{3E7294FB-7627-4D43-88C1-EE466B3369AD}" type="pres">
      <dgm:prSet presAssocID="{4AF52931-E4CA-4429-AACB-B8747CDB2409}" presName="spaceRect" presStyleCnt="0"/>
      <dgm:spPr/>
    </dgm:pt>
    <dgm:pt modelId="{573FC8C9-03E6-4269-9DB7-824A4479C21C}" type="pres">
      <dgm:prSet presAssocID="{4AF52931-E4CA-4429-AACB-B8747CDB2409}" presName="parTx" presStyleLbl="revTx" presStyleIdx="0" presStyleCnt="3" custScaleX="98711" custScaleY="71928">
        <dgm:presLayoutVars>
          <dgm:chMax val="0"/>
          <dgm:chPref val="0"/>
        </dgm:presLayoutVars>
      </dgm:prSet>
      <dgm:spPr/>
    </dgm:pt>
    <dgm:pt modelId="{5F2C253B-D9B7-4F6A-BC58-58675D37BE4B}" type="pres">
      <dgm:prSet presAssocID="{D86AF01C-9CBC-41F8-9354-48CD82BDFDC9}" presName="sibTrans" presStyleCnt="0"/>
      <dgm:spPr/>
    </dgm:pt>
    <dgm:pt modelId="{6802359D-3E26-495D-95C0-D50D2FF0A0AB}" type="pres">
      <dgm:prSet presAssocID="{81BEB84D-9A77-49C6-9301-B3359FCAC75F}" presName="compNode" presStyleCnt="0"/>
      <dgm:spPr/>
    </dgm:pt>
    <dgm:pt modelId="{B58CA141-504B-412A-818E-73651C363A3D}" type="pres">
      <dgm:prSet presAssocID="{81BEB84D-9A77-49C6-9301-B3359FCAC75F}" presName="bgRect" presStyleLbl="bgShp" presStyleIdx="1" presStyleCnt="3"/>
      <dgm:spPr>
        <a:solidFill>
          <a:srgbClr val="FFDDBF"/>
        </a:solidFill>
      </dgm:spPr>
    </dgm:pt>
    <dgm:pt modelId="{AFC95015-001F-49EB-8731-0714E310C46E}" type="pres">
      <dgm:prSet presAssocID="{81BEB84D-9A77-49C6-9301-B3359FCAC75F}" presName="iconRect" presStyleLbl="node1" presStyleIdx="1" presStyleCnt="3" custLinFactNeighborX="467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oks"/>
        </a:ext>
      </dgm:extLst>
    </dgm:pt>
    <dgm:pt modelId="{D4F75FDB-FBCC-4B87-AABC-5ADBB261BB02}" type="pres">
      <dgm:prSet presAssocID="{81BEB84D-9A77-49C6-9301-B3359FCAC75F}" presName="spaceRect" presStyleCnt="0"/>
      <dgm:spPr/>
    </dgm:pt>
    <dgm:pt modelId="{8C6416B8-BF6E-4B19-A8CD-80E01FEB1ED8}" type="pres">
      <dgm:prSet presAssocID="{81BEB84D-9A77-49C6-9301-B3359FCAC75F}" presName="parTx" presStyleLbl="revTx" presStyleIdx="1" presStyleCnt="3">
        <dgm:presLayoutVars>
          <dgm:chMax val="0"/>
          <dgm:chPref val="0"/>
        </dgm:presLayoutVars>
      </dgm:prSet>
      <dgm:spPr/>
    </dgm:pt>
    <dgm:pt modelId="{91C06081-CFBE-49AB-AE47-FB2FE4BD1620}" type="pres">
      <dgm:prSet presAssocID="{5D260F18-25D2-4074-87F1-7E78DDA61C58}" presName="sibTrans" presStyleCnt="0"/>
      <dgm:spPr/>
    </dgm:pt>
    <dgm:pt modelId="{780F5C81-E187-46CA-9F2B-7655A74715CA}" type="pres">
      <dgm:prSet presAssocID="{BFF9359E-E9B1-4B73-BACC-2C7988765B16}" presName="compNode" presStyleCnt="0"/>
      <dgm:spPr/>
    </dgm:pt>
    <dgm:pt modelId="{2DD6782C-3741-43AC-8E3F-C7C2A5A092FE}" type="pres">
      <dgm:prSet presAssocID="{BFF9359E-E9B1-4B73-BACC-2C7988765B16}" presName="bgRect" presStyleLbl="bgShp" presStyleIdx="2" presStyleCnt="3"/>
      <dgm:spPr>
        <a:solidFill>
          <a:srgbClr val="FFDDBF"/>
        </a:solidFill>
      </dgm:spPr>
    </dgm:pt>
    <dgm:pt modelId="{22E3D4D5-84E6-41EE-BF94-D56D24841B8B}"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lectrician"/>
        </a:ext>
      </dgm:extLst>
    </dgm:pt>
    <dgm:pt modelId="{97079802-B104-4A91-9CE1-92B9B5C9364A}" type="pres">
      <dgm:prSet presAssocID="{BFF9359E-E9B1-4B73-BACC-2C7988765B16}" presName="spaceRect" presStyleCnt="0"/>
      <dgm:spPr/>
    </dgm:pt>
    <dgm:pt modelId="{61C9C6B6-F051-4AFC-B696-34674ED32FC0}" type="pres">
      <dgm:prSet presAssocID="{BFF9359E-E9B1-4B73-BACC-2C7988765B16}" presName="parTx" presStyleLbl="revTx" presStyleIdx="2" presStyleCnt="3">
        <dgm:presLayoutVars>
          <dgm:chMax val="0"/>
          <dgm:chPref val="0"/>
        </dgm:presLayoutVars>
      </dgm:prSet>
      <dgm:spPr/>
    </dgm:pt>
  </dgm:ptLst>
  <dgm:cxnLst>
    <dgm:cxn modelId="{6CE42D31-A5CD-4293-9252-02BB7390D545}" type="presOf" srcId="{4AF52931-E4CA-4429-AACB-B8747CDB2409}" destId="{573FC8C9-03E6-4269-9DB7-824A4479C21C}"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F9899549-F706-4D9A-8D30-CC87785A4BD1}" type="presOf" srcId="{BFF9359E-E9B1-4B73-BACC-2C7988765B16}" destId="{61C9C6B6-F051-4AFC-B696-34674ED32FC0}" srcOrd="0" destOrd="0" presId="urn:microsoft.com/office/officeart/2018/2/layout/IconVerticalSolidList"/>
    <dgm:cxn modelId="{745B6C74-C9FD-47F7-996E-2D57D164A5C8}" type="presOf" srcId="{81BEB84D-9A77-49C6-9301-B3359FCAC75F}" destId="{8C6416B8-BF6E-4B19-A8CD-80E01FEB1ED8}"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0314A3D2-5E17-48C8-86C5-FD62237EACB0}" type="presOf" srcId="{C7720856-93F0-4CC7-B7FD-2466914A11D4}" destId="{536D0097-A245-4152-8984-CC3ABB7DF273}" srcOrd="0" destOrd="0" presId="urn:microsoft.com/office/officeart/2018/2/layout/IconVerticalSolidList"/>
    <dgm:cxn modelId="{98B89911-E2C3-40B5-8E4D-32E9D5AF57FA}" type="presParOf" srcId="{536D0097-A245-4152-8984-CC3ABB7DF273}" destId="{DB8DBD9D-81A4-425A-BACC-11558B39BA4F}" srcOrd="0" destOrd="0" presId="urn:microsoft.com/office/officeart/2018/2/layout/IconVerticalSolidList"/>
    <dgm:cxn modelId="{AC1D2426-5DFE-4D6E-A87C-447D261455F2}" type="presParOf" srcId="{DB8DBD9D-81A4-425A-BACC-11558B39BA4F}" destId="{DE4D0CB4-0619-47EF-A746-365405D39958}" srcOrd="0" destOrd="0" presId="urn:microsoft.com/office/officeart/2018/2/layout/IconVerticalSolidList"/>
    <dgm:cxn modelId="{1D260F22-1154-411C-BE72-65712F06CB44}" type="presParOf" srcId="{DB8DBD9D-81A4-425A-BACC-11558B39BA4F}" destId="{ABC6D826-A6E6-42EC-BF0E-9025B33009B2}" srcOrd="1" destOrd="0" presId="urn:microsoft.com/office/officeart/2018/2/layout/IconVerticalSolidList"/>
    <dgm:cxn modelId="{851491A2-CC50-4F98-8620-1B16BCAA1E5F}" type="presParOf" srcId="{DB8DBD9D-81A4-425A-BACC-11558B39BA4F}" destId="{3E7294FB-7627-4D43-88C1-EE466B3369AD}" srcOrd="2" destOrd="0" presId="urn:microsoft.com/office/officeart/2018/2/layout/IconVerticalSolidList"/>
    <dgm:cxn modelId="{334AEA8F-9DBB-474B-B77E-C1F08C98FC4E}" type="presParOf" srcId="{DB8DBD9D-81A4-425A-BACC-11558B39BA4F}" destId="{573FC8C9-03E6-4269-9DB7-824A4479C21C}" srcOrd="3" destOrd="0" presId="urn:microsoft.com/office/officeart/2018/2/layout/IconVerticalSolidList"/>
    <dgm:cxn modelId="{254B904F-3F35-42D3-93F4-1CDEA88A8153}" type="presParOf" srcId="{536D0097-A245-4152-8984-CC3ABB7DF273}" destId="{5F2C253B-D9B7-4F6A-BC58-58675D37BE4B}" srcOrd="1" destOrd="0" presId="urn:microsoft.com/office/officeart/2018/2/layout/IconVerticalSolidList"/>
    <dgm:cxn modelId="{EA473A5F-67A7-465E-8AF0-BCC7AA4998D7}" type="presParOf" srcId="{536D0097-A245-4152-8984-CC3ABB7DF273}" destId="{6802359D-3E26-495D-95C0-D50D2FF0A0AB}" srcOrd="2" destOrd="0" presId="urn:microsoft.com/office/officeart/2018/2/layout/IconVerticalSolidList"/>
    <dgm:cxn modelId="{3EA1E20D-3681-4C75-B15D-5D1DD3930DEE}" type="presParOf" srcId="{6802359D-3E26-495D-95C0-D50D2FF0A0AB}" destId="{B58CA141-504B-412A-818E-73651C363A3D}" srcOrd="0" destOrd="0" presId="urn:microsoft.com/office/officeart/2018/2/layout/IconVerticalSolidList"/>
    <dgm:cxn modelId="{FDCE3AB2-924B-400D-A9DE-D08297DAF291}" type="presParOf" srcId="{6802359D-3E26-495D-95C0-D50D2FF0A0AB}" destId="{AFC95015-001F-49EB-8731-0714E310C46E}" srcOrd="1" destOrd="0" presId="urn:microsoft.com/office/officeart/2018/2/layout/IconVerticalSolidList"/>
    <dgm:cxn modelId="{BDA015F8-97AE-48DF-93CC-7552465E4756}" type="presParOf" srcId="{6802359D-3E26-495D-95C0-D50D2FF0A0AB}" destId="{D4F75FDB-FBCC-4B87-AABC-5ADBB261BB02}" srcOrd="2" destOrd="0" presId="urn:microsoft.com/office/officeart/2018/2/layout/IconVerticalSolidList"/>
    <dgm:cxn modelId="{9F0D6FCF-B728-4D45-BA20-DEE7162FFE27}" type="presParOf" srcId="{6802359D-3E26-495D-95C0-D50D2FF0A0AB}" destId="{8C6416B8-BF6E-4B19-A8CD-80E01FEB1ED8}" srcOrd="3" destOrd="0" presId="urn:microsoft.com/office/officeart/2018/2/layout/IconVerticalSolidList"/>
    <dgm:cxn modelId="{473851C0-4FDC-4DB1-8FC0-25AAC7B6CF71}" type="presParOf" srcId="{536D0097-A245-4152-8984-CC3ABB7DF273}" destId="{91C06081-CFBE-49AB-AE47-FB2FE4BD1620}" srcOrd="3" destOrd="0" presId="urn:microsoft.com/office/officeart/2018/2/layout/IconVerticalSolidList"/>
    <dgm:cxn modelId="{9CA6B505-46F0-4253-ADF2-226B921D100B}" type="presParOf" srcId="{536D0097-A245-4152-8984-CC3ABB7DF273}" destId="{780F5C81-E187-46CA-9F2B-7655A74715CA}" srcOrd="4" destOrd="0" presId="urn:microsoft.com/office/officeart/2018/2/layout/IconVerticalSolidList"/>
    <dgm:cxn modelId="{9D4847BD-25B9-4A68-8068-0711BBEAA0D7}" type="presParOf" srcId="{780F5C81-E187-46CA-9F2B-7655A74715CA}" destId="{2DD6782C-3741-43AC-8E3F-C7C2A5A092FE}" srcOrd="0" destOrd="0" presId="urn:microsoft.com/office/officeart/2018/2/layout/IconVerticalSolidList"/>
    <dgm:cxn modelId="{59281DA9-0529-406E-9193-EE63F35ED646}" type="presParOf" srcId="{780F5C81-E187-46CA-9F2B-7655A74715CA}" destId="{22E3D4D5-84E6-41EE-BF94-D56D24841B8B}" srcOrd="1" destOrd="0" presId="urn:microsoft.com/office/officeart/2018/2/layout/IconVerticalSolidList"/>
    <dgm:cxn modelId="{A8B9FF69-B1EC-4F7B-AF3A-3114F1BD1D77}" type="presParOf" srcId="{780F5C81-E187-46CA-9F2B-7655A74715CA}" destId="{97079802-B104-4A91-9CE1-92B9B5C9364A}" srcOrd="2" destOrd="0" presId="urn:microsoft.com/office/officeart/2018/2/layout/IconVerticalSolidList"/>
    <dgm:cxn modelId="{B7EF2B86-7E13-4C54-9A10-7AF5ADA58315}" type="presParOf" srcId="{780F5C81-E187-46CA-9F2B-7655A74715CA}" destId="{61C9C6B6-F051-4AFC-B696-34674ED32FC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D0CB4-0619-47EF-A746-365405D39958}">
      <dsp:nvSpPr>
        <dsp:cNvPr id="0" name=""/>
        <dsp:cNvSpPr/>
      </dsp:nvSpPr>
      <dsp:spPr>
        <a:xfrm>
          <a:off x="0" y="13633"/>
          <a:ext cx="4716463" cy="892410"/>
        </a:xfrm>
        <a:prstGeom prst="roundRect">
          <a:avLst>
            <a:gd name="adj" fmla="val 10000"/>
          </a:avLst>
        </a:prstGeom>
        <a:solidFill>
          <a:srgbClr val="FFDDBF"/>
        </a:solidFill>
        <a:ln>
          <a:noFill/>
        </a:ln>
        <a:effectLst/>
      </dsp:spPr>
      <dsp:style>
        <a:lnRef idx="0">
          <a:scrgbClr r="0" g="0" b="0"/>
        </a:lnRef>
        <a:fillRef idx="1">
          <a:scrgbClr r="0" g="0" b="0"/>
        </a:fillRef>
        <a:effectRef idx="0">
          <a:scrgbClr r="0" g="0" b="0"/>
        </a:effectRef>
        <a:fontRef idx="minor"/>
      </dsp:style>
    </dsp:sp>
    <dsp:sp modelId="{ABC6D826-A6E6-42EC-BF0E-9025B33009B2}">
      <dsp:nvSpPr>
        <dsp:cNvPr id="0" name=""/>
        <dsp:cNvSpPr/>
      </dsp:nvSpPr>
      <dsp:spPr>
        <a:xfrm>
          <a:off x="269954" y="201173"/>
          <a:ext cx="490825" cy="490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3FC8C9-03E6-4269-9DB7-824A4479C21C}">
      <dsp:nvSpPr>
        <dsp:cNvPr id="0" name=""/>
        <dsp:cNvSpPr/>
      </dsp:nvSpPr>
      <dsp:spPr>
        <a:xfrm>
          <a:off x="1054488" y="125640"/>
          <a:ext cx="3638219" cy="641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7" tIns="94447" rIns="94447" bIns="94447" numCol="1" spcCol="1270" anchor="ctr" anchorCtr="0">
          <a:noAutofit/>
        </a:bodyPr>
        <a:lstStyle/>
        <a:p>
          <a:pPr marL="0" lvl="0" indent="0" algn="l" defTabSz="889000">
            <a:lnSpc>
              <a:spcPct val="100000"/>
            </a:lnSpc>
            <a:spcBef>
              <a:spcPct val="0"/>
            </a:spcBef>
            <a:spcAft>
              <a:spcPct val="35000"/>
            </a:spcAft>
            <a:buNone/>
          </a:pPr>
          <a:r>
            <a:rPr lang="en-US" sz="2000" kern="1200" dirty="0"/>
            <a:t>Florida Academic Scholars</a:t>
          </a:r>
        </a:p>
      </dsp:txBody>
      <dsp:txXfrm>
        <a:off x="1054488" y="125640"/>
        <a:ext cx="3638219" cy="641893"/>
      </dsp:txXfrm>
    </dsp:sp>
    <dsp:sp modelId="{B58CA141-504B-412A-818E-73651C363A3D}">
      <dsp:nvSpPr>
        <dsp:cNvPr id="0" name=""/>
        <dsp:cNvSpPr/>
      </dsp:nvSpPr>
      <dsp:spPr>
        <a:xfrm>
          <a:off x="0" y="1115894"/>
          <a:ext cx="4716463" cy="892410"/>
        </a:xfrm>
        <a:prstGeom prst="roundRect">
          <a:avLst>
            <a:gd name="adj" fmla="val 10000"/>
          </a:avLst>
        </a:prstGeom>
        <a:solidFill>
          <a:srgbClr val="FFDDBF"/>
        </a:solidFill>
        <a:ln>
          <a:noFill/>
        </a:ln>
        <a:effectLst/>
      </dsp:spPr>
      <dsp:style>
        <a:lnRef idx="0">
          <a:scrgbClr r="0" g="0" b="0"/>
        </a:lnRef>
        <a:fillRef idx="1">
          <a:scrgbClr r="0" g="0" b="0"/>
        </a:fillRef>
        <a:effectRef idx="0">
          <a:scrgbClr r="0" g="0" b="0"/>
        </a:effectRef>
        <a:fontRef idx="minor"/>
      </dsp:style>
    </dsp:sp>
    <dsp:sp modelId="{AFC95015-001F-49EB-8731-0714E310C46E}">
      <dsp:nvSpPr>
        <dsp:cNvPr id="0" name=""/>
        <dsp:cNvSpPr/>
      </dsp:nvSpPr>
      <dsp:spPr>
        <a:xfrm>
          <a:off x="292880" y="1316687"/>
          <a:ext cx="490825" cy="490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6416B8-BF6E-4B19-A8CD-80E01FEB1ED8}">
      <dsp:nvSpPr>
        <dsp:cNvPr id="0" name=""/>
        <dsp:cNvSpPr/>
      </dsp:nvSpPr>
      <dsp:spPr>
        <a:xfrm>
          <a:off x="1030734" y="1115894"/>
          <a:ext cx="3685728" cy="89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7" tIns="94447" rIns="94447" bIns="94447" numCol="1" spcCol="1270" anchor="ctr" anchorCtr="0">
          <a:noAutofit/>
        </a:bodyPr>
        <a:lstStyle/>
        <a:p>
          <a:pPr marL="0" lvl="0" indent="0" algn="l" defTabSz="889000">
            <a:lnSpc>
              <a:spcPct val="100000"/>
            </a:lnSpc>
            <a:spcBef>
              <a:spcPct val="0"/>
            </a:spcBef>
            <a:spcAft>
              <a:spcPct val="35000"/>
            </a:spcAft>
            <a:buNone/>
          </a:pPr>
          <a:r>
            <a:rPr lang="en-US" sz="2000" kern="1200" dirty="0"/>
            <a:t>Florida</a:t>
          </a:r>
          <a:r>
            <a:rPr lang="en-US" sz="2000" kern="1200" baseline="0" dirty="0"/>
            <a:t> Medallion Scholars</a:t>
          </a:r>
          <a:endParaRPr lang="en-US" sz="2000" kern="1200" dirty="0"/>
        </a:p>
      </dsp:txBody>
      <dsp:txXfrm>
        <a:off x="1030734" y="1115894"/>
        <a:ext cx="3685728" cy="892410"/>
      </dsp:txXfrm>
    </dsp:sp>
    <dsp:sp modelId="{2DD6782C-3741-43AC-8E3F-C7C2A5A092FE}">
      <dsp:nvSpPr>
        <dsp:cNvPr id="0" name=""/>
        <dsp:cNvSpPr/>
      </dsp:nvSpPr>
      <dsp:spPr>
        <a:xfrm>
          <a:off x="0" y="2231407"/>
          <a:ext cx="4716463" cy="892410"/>
        </a:xfrm>
        <a:prstGeom prst="roundRect">
          <a:avLst>
            <a:gd name="adj" fmla="val 10000"/>
          </a:avLst>
        </a:prstGeom>
        <a:solidFill>
          <a:srgbClr val="FFDDBF"/>
        </a:solidFill>
        <a:ln>
          <a:noFill/>
        </a:ln>
        <a:effectLst/>
      </dsp:spPr>
      <dsp:style>
        <a:lnRef idx="0">
          <a:scrgbClr r="0" g="0" b="0"/>
        </a:lnRef>
        <a:fillRef idx="1">
          <a:scrgbClr r="0" g="0" b="0"/>
        </a:fillRef>
        <a:effectRef idx="0">
          <a:scrgbClr r="0" g="0" b="0"/>
        </a:effectRef>
        <a:fontRef idx="minor"/>
      </dsp:style>
    </dsp:sp>
    <dsp:sp modelId="{22E3D4D5-84E6-41EE-BF94-D56D24841B8B}">
      <dsp:nvSpPr>
        <dsp:cNvPr id="0" name=""/>
        <dsp:cNvSpPr/>
      </dsp:nvSpPr>
      <dsp:spPr>
        <a:xfrm>
          <a:off x="269954" y="2432200"/>
          <a:ext cx="490825" cy="490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C9C6B6-F051-4AFC-B696-34674ED32FC0}">
      <dsp:nvSpPr>
        <dsp:cNvPr id="0" name=""/>
        <dsp:cNvSpPr/>
      </dsp:nvSpPr>
      <dsp:spPr>
        <a:xfrm>
          <a:off x="1030734" y="2231407"/>
          <a:ext cx="3685728" cy="89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7" tIns="94447" rIns="94447" bIns="94447" numCol="1" spcCol="1270" anchor="ctr" anchorCtr="0">
          <a:noAutofit/>
        </a:bodyPr>
        <a:lstStyle/>
        <a:p>
          <a:pPr marL="0" lvl="0" indent="0" algn="l" defTabSz="889000">
            <a:lnSpc>
              <a:spcPct val="100000"/>
            </a:lnSpc>
            <a:spcBef>
              <a:spcPct val="0"/>
            </a:spcBef>
            <a:spcAft>
              <a:spcPct val="35000"/>
            </a:spcAft>
            <a:buNone/>
          </a:pPr>
          <a:r>
            <a:rPr lang="en-US" sz="2000" kern="1200" dirty="0"/>
            <a:t>Florida Gold Seal Vocational Scholars </a:t>
          </a:r>
        </a:p>
      </dsp:txBody>
      <dsp:txXfrm>
        <a:off x="1030734" y="2231407"/>
        <a:ext cx="3685728" cy="8924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0.png"/></Relationships>
</file>

<file path=ppt/drawings/drawing1.xml><?xml version="1.0" encoding="utf-8"?>
<c:userShapes xmlns:c="http://schemas.openxmlformats.org/drawingml/2006/chart">
  <cdr:relSizeAnchor xmlns:cdr="http://schemas.openxmlformats.org/drawingml/2006/chartDrawing">
    <cdr:from>
      <cdr:x>0</cdr:x>
      <cdr:y>0.03912</cdr:y>
    </cdr:from>
    <cdr:to>
      <cdr:x>1</cdr:x>
      <cdr:y>0.77138</cdr:y>
    </cdr:to>
    <cdr:pic>
      <cdr:nvPicPr>
        <cdr:cNvPr id="5" name="Picture 4">
          <a:extLst xmlns:a="http://schemas.openxmlformats.org/drawingml/2006/main">
            <a:ext uri="{FF2B5EF4-FFF2-40B4-BE49-F238E27FC236}">
              <a16:creationId xmlns:a16="http://schemas.microsoft.com/office/drawing/2014/main" id="{4E3BD485-10CC-4ED6-B90F-F645EF110F9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217925"/>
          <a:ext cx="7110910" cy="4079484"/>
        </a:xfrm>
        <a:prstGeom xmlns:a="http://schemas.openxmlformats.org/drawingml/2006/main" prst="rect">
          <a:avLst/>
        </a:prstGeom>
      </cdr:spPr>
    </cdr:pic>
  </cdr:relSizeAnchor>
  <cdr:relSizeAnchor xmlns:cdr="http://schemas.openxmlformats.org/drawingml/2006/chartDrawing">
    <cdr:from>
      <cdr:x>0.05937</cdr:x>
      <cdr:y>0.82717</cdr:y>
    </cdr:from>
    <cdr:to>
      <cdr:x>0.96227</cdr:x>
      <cdr:y>0.9511</cdr:y>
    </cdr:to>
    <cdr:sp macro="" textlink="">
      <cdr:nvSpPr>
        <cdr:cNvPr id="6" name="TextBox 5">
          <a:extLst xmlns:a="http://schemas.openxmlformats.org/drawingml/2006/main">
            <a:ext uri="{FF2B5EF4-FFF2-40B4-BE49-F238E27FC236}">
              <a16:creationId xmlns:a16="http://schemas.microsoft.com/office/drawing/2014/main" id="{1FA0A76A-6DF2-427E-A118-79B33F6BB3B7}"/>
            </a:ext>
          </a:extLst>
        </cdr:cNvPr>
        <cdr:cNvSpPr txBox="1"/>
      </cdr:nvSpPr>
      <cdr:spPr>
        <a:xfrm xmlns:a="http://schemas.openxmlformats.org/drawingml/2006/main">
          <a:off x="422164" y="4608204"/>
          <a:ext cx="6420441" cy="69042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000" dirty="0">
              <a:solidFill>
                <a:schemeClr val="tx1"/>
              </a:solidFill>
            </a:rPr>
            <a:t>14 states currently have merit-based scholarships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6/2/2021</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6/2/2021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2</a:t>
            </a:fld>
            <a:endParaRPr lang="en-US" dirty="0"/>
          </a:p>
        </p:txBody>
      </p:sp>
    </p:spTree>
    <p:extLst>
      <p:ext uri="{BB962C8B-B14F-4D97-AF65-F5344CB8AC3E}">
        <p14:creationId xmlns:p14="http://schemas.microsoft.com/office/powerpoint/2010/main" val="129720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3</a:t>
            </a:fld>
            <a:endParaRPr lang="en-US" dirty="0"/>
          </a:p>
        </p:txBody>
      </p:sp>
    </p:spTree>
    <p:extLst>
      <p:ext uri="{BB962C8B-B14F-4D97-AF65-F5344CB8AC3E}">
        <p14:creationId xmlns:p14="http://schemas.microsoft.com/office/powerpoint/2010/main" val="304751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4</a:t>
            </a:fld>
            <a:endParaRPr lang="en-US" dirty="0"/>
          </a:p>
        </p:txBody>
      </p:sp>
    </p:spTree>
    <p:extLst>
      <p:ext uri="{BB962C8B-B14F-4D97-AF65-F5344CB8AC3E}">
        <p14:creationId xmlns:p14="http://schemas.microsoft.com/office/powerpoint/2010/main" val="620627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6/2/2021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6/2/2021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theconversation.com/thinking-critically-on-critical-thinking-why-scientists-skills-need-to-spread-15005" TargetMode="External"/><Relationship Id="rId2" Type="http://schemas.openxmlformats.org/officeDocument/2006/relationships/image" Target="../media/image27.jpg"/><Relationship Id="rId1" Type="http://schemas.openxmlformats.org/officeDocument/2006/relationships/slideLayout" Target="../slideLayouts/slideLayout6.xml"/><Relationship Id="rId4" Type="http://schemas.openxmlformats.org/officeDocument/2006/relationships/hyperlink" Target="https://creativecommons.org/licenses/by-nd/3.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1.xml"/><Relationship Id="rId11" Type="http://schemas.openxmlformats.org/officeDocument/2006/relationships/hyperlink" Target="https://creativecommons.org/licenses/by-nd/3.0/" TargetMode="External"/><Relationship Id="rId5" Type="http://schemas.openxmlformats.org/officeDocument/2006/relationships/diagramLayout" Target="../diagrams/layout1.xml"/><Relationship Id="rId10" Type="http://schemas.openxmlformats.org/officeDocument/2006/relationships/hyperlink" Target="http://theconversation.com/thinking-critically-on-critical-thinking-why-scientists-skills-need-to-spread-15005" TargetMode="External"/><Relationship Id="rId4" Type="http://schemas.openxmlformats.org/officeDocument/2006/relationships/diagramData" Target="../diagrams/data1.xml"/><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reativecommons.org/licenses/by-nd/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theconversation.com/thinking-critically-on-critical-thinking-why-scientists-skills-need-to-spread-15005" TargetMode="External"/><Relationship Id="rId5" Type="http://schemas.openxmlformats.org/officeDocument/2006/relationships/hyperlink" Target="https://guides.douglascollege.ca/mathSS" TargetMode="Externa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hyperlink" Target="https://simple.wikipedia.org/wiki/File:Seal_of_Florida.svg" TargetMode="External"/><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hyperlink" Target="https://www.flickr.com/photos/8058098@N07/5967804586/" TargetMode="External"/><Relationship Id="rId7" Type="http://schemas.openxmlformats.org/officeDocument/2006/relationships/hyperlink" Target="http://theconversation.com/thinking-critically-on-critical-thinking-why-scientists-skills-need-to-spread-15005" TargetMode="External"/><Relationship Id="rId2" Type="http://schemas.openxmlformats.org/officeDocument/2006/relationships/image" Target="../media/image20.jp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hyperlink" Target="https://en.wikipedia.org/wiki/University_of_Florida"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160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266769" y="1197666"/>
            <a:ext cx="8676222" cy="3200400"/>
          </a:xfrm>
        </p:spPr>
        <p:txBody>
          <a:bodyPr anchor="ctr">
            <a:noAutofit/>
          </a:bodyPr>
          <a:lstStyle/>
          <a:p>
            <a:pPr algn="l"/>
            <a:r>
              <a:rPr lang="en-US" sz="8500" b="1" dirty="0"/>
              <a:t>Florida </a:t>
            </a:r>
            <a:br>
              <a:rPr lang="en-US" sz="8500" b="1" dirty="0"/>
            </a:br>
            <a:r>
              <a:rPr lang="en-US" sz="8500" b="1" dirty="0"/>
              <a:t>Bright </a:t>
            </a:r>
            <a:br>
              <a:rPr lang="en-US" sz="8500" b="1" dirty="0"/>
            </a:br>
            <a:r>
              <a:rPr lang="en-US" sz="8500" b="1" dirty="0"/>
              <a:t>Futures</a:t>
            </a:r>
            <a:br>
              <a:rPr lang="en-US" sz="8500" b="1" dirty="0"/>
            </a:br>
            <a:r>
              <a:rPr lang="en-US" sz="8500" b="1" dirty="0"/>
              <a:t>scholarship</a:t>
            </a:r>
            <a:endParaRPr lang="en-US" sz="11700" b="1" dirty="0"/>
          </a:p>
        </p:txBody>
      </p:sp>
      <p:sp>
        <p:nvSpPr>
          <p:cNvPr id="4" name="TextBox 3">
            <a:extLst>
              <a:ext uri="{FF2B5EF4-FFF2-40B4-BE49-F238E27FC236}">
                <a16:creationId xmlns:a16="http://schemas.microsoft.com/office/drawing/2014/main" id="{E4E392DE-576C-4D54-9F78-8D9657FE0EFF}"/>
              </a:ext>
            </a:extLst>
          </p:cNvPr>
          <p:cNvSpPr txBox="1"/>
          <p:nvPr/>
        </p:nvSpPr>
        <p:spPr>
          <a:xfrm>
            <a:off x="266769" y="5721337"/>
            <a:ext cx="2398644" cy="646331"/>
          </a:xfrm>
          <a:prstGeom prst="rect">
            <a:avLst/>
          </a:prstGeom>
          <a:noFill/>
        </p:spPr>
        <p:txBody>
          <a:bodyPr wrap="square" rtlCol="0">
            <a:spAutoFit/>
          </a:bodyPr>
          <a:lstStyle/>
          <a:p>
            <a:r>
              <a:rPr lang="en-US" dirty="0"/>
              <a:t>Gina McFarland</a:t>
            </a:r>
          </a:p>
          <a:p>
            <a:r>
              <a:rPr lang="en-US" dirty="0"/>
              <a:t>COMP 4433</a:t>
            </a: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9F49-AFF6-4919-8A87-3B7C5879D457}"/>
              </a:ext>
            </a:extLst>
          </p:cNvPr>
          <p:cNvSpPr>
            <a:spLocks noGrp="1"/>
          </p:cNvSpPr>
          <p:nvPr>
            <p:ph type="title"/>
          </p:nvPr>
        </p:nvSpPr>
        <p:spPr>
          <a:xfrm>
            <a:off x="306526" y="200021"/>
            <a:ext cx="6994606" cy="737891"/>
          </a:xfrm>
        </p:spPr>
        <p:txBody>
          <a:bodyPr/>
          <a:lstStyle/>
          <a:p>
            <a:r>
              <a:rPr lang="en-US" dirty="0"/>
              <a:t>Focusing on the issues….</a:t>
            </a:r>
          </a:p>
        </p:txBody>
      </p:sp>
      <p:sp>
        <p:nvSpPr>
          <p:cNvPr id="3" name="Rectangle 2">
            <a:extLst>
              <a:ext uri="{FF2B5EF4-FFF2-40B4-BE49-F238E27FC236}">
                <a16:creationId xmlns:a16="http://schemas.microsoft.com/office/drawing/2014/main" id="{37D7D73C-00D6-42CD-B527-E5EF70E7AA83}"/>
              </a:ext>
            </a:extLst>
          </p:cNvPr>
          <p:cNvSpPr/>
          <p:nvPr/>
        </p:nvSpPr>
        <p:spPr>
          <a:xfrm>
            <a:off x="306526" y="963008"/>
            <a:ext cx="6001509" cy="1754326"/>
          </a:xfrm>
          <a:prstGeom prst="rect">
            <a:avLst/>
          </a:prstGeom>
        </p:spPr>
        <p:txBody>
          <a:bodyPr wrap="square">
            <a:spAutoFit/>
          </a:bodyPr>
          <a:lstStyle/>
          <a:p>
            <a:pPr algn="just"/>
            <a:r>
              <a:rPr lang="en-US" dirty="0"/>
              <a:t>Tuition Anchor: </a:t>
            </a:r>
            <a:r>
              <a:rPr lang="en-US" dirty="0">
                <a:solidFill>
                  <a:schemeClr val="accent1">
                    <a:lumMod val="60000"/>
                    <a:lumOff val="40000"/>
                  </a:schemeClr>
                </a:solidFill>
              </a:rPr>
              <a:t>Universities face resistance in raising  tuition despite increased enrollment and decreased state spending on colleges and universities. Universities may ‘break’ the state’s budget and Bright Futures program solvency by increasing tuition and fees.</a:t>
            </a:r>
          </a:p>
        </p:txBody>
      </p:sp>
      <p:pic>
        <p:nvPicPr>
          <p:cNvPr id="7" name="Picture 6">
            <a:extLst>
              <a:ext uri="{FF2B5EF4-FFF2-40B4-BE49-F238E27FC236}">
                <a16:creationId xmlns:a16="http://schemas.microsoft.com/office/drawing/2014/main" id="{18C6C110-D1E6-4CC6-9B1F-FF25A1DD6980}"/>
              </a:ext>
            </a:extLst>
          </p:cNvPr>
          <p:cNvPicPr>
            <a:picLocks noChangeAspect="1"/>
          </p:cNvPicPr>
          <p:nvPr/>
        </p:nvPicPr>
        <p:blipFill>
          <a:blip r:embed="rId2"/>
          <a:stretch>
            <a:fillRect/>
          </a:stretch>
        </p:blipFill>
        <p:spPr>
          <a:xfrm>
            <a:off x="7619641" y="679229"/>
            <a:ext cx="3762900" cy="5620534"/>
          </a:xfrm>
          <a:prstGeom prst="rect">
            <a:avLst/>
          </a:prstGeom>
        </p:spPr>
      </p:pic>
      <p:sp>
        <p:nvSpPr>
          <p:cNvPr id="9" name="TextBox 8">
            <a:extLst>
              <a:ext uri="{FF2B5EF4-FFF2-40B4-BE49-F238E27FC236}">
                <a16:creationId xmlns:a16="http://schemas.microsoft.com/office/drawing/2014/main" id="{2322BF66-6E94-4B6B-8A7A-2C8CC215F29D}"/>
              </a:ext>
            </a:extLst>
          </p:cNvPr>
          <p:cNvSpPr txBox="1"/>
          <p:nvPr/>
        </p:nvSpPr>
        <p:spPr>
          <a:xfrm>
            <a:off x="286468" y="2887682"/>
            <a:ext cx="667737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t>Since the Great Recession, Florida is funding 13% LESS per student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No tuition increases from 2013 – 2020</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 combination of increased Bright Futures enrollment, increased fees, and finally an increase in tuition in 2020 have driven costs up over </a:t>
            </a:r>
            <a:r>
              <a:rPr lang="en-US" dirty="0">
                <a:solidFill>
                  <a:schemeClr val="accent1">
                    <a:lumMod val="60000"/>
                    <a:lumOff val="40000"/>
                  </a:schemeClr>
                </a:solidFill>
              </a:rPr>
              <a:t>200% </a:t>
            </a:r>
            <a:r>
              <a:rPr lang="en-US" dirty="0"/>
              <a:t>in the past 4 years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graph demonstrates that despite only a 16% increase in students, there was a 200% increase in costs in the past 4 years. The concerns about the effects of raising tuition on Bright Futures solvency have been realized.</a:t>
            </a:r>
          </a:p>
        </p:txBody>
      </p:sp>
    </p:spTree>
    <p:extLst>
      <p:ext uri="{BB962C8B-B14F-4D97-AF65-F5344CB8AC3E}">
        <p14:creationId xmlns:p14="http://schemas.microsoft.com/office/powerpoint/2010/main" val="411740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9F49-AFF6-4919-8A87-3B7C5879D457}"/>
              </a:ext>
            </a:extLst>
          </p:cNvPr>
          <p:cNvSpPr>
            <a:spLocks noGrp="1"/>
          </p:cNvSpPr>
          <p:nvPr>
            <p:ph type="title"/>
          </p:nvPr>
        </p:nvSpPr>
        <p:spPr>
          <a:xfrm>
            <a:off x="306526" y="327123"/>
            <a:ext cx="9905998" cy="823963"/>
          </a:xfrm>
        </p:spPr>
        <p:txBody>
          <a:bodyPr/>
          <a:lstStyle/>
          <a:p>
            <a:r>
              <a:rPr lang="en-US" dirty="0"/>
              <a:t>Focusing on the issues….</a:t>
            </a:r>
          </a:p>
        </p:txBody>
      </p:sp>
      <p:sp>
        <p:nvSpPr>
          <p:cNvPr id="3" name="Rectangle 2">
            <a:extLst>
              <a:ext uri="{FF2B5EF4-FFF2-40B4-BE49-F238E27FC236}">
                <a16:creationId xmlns:a16="http://schemas.microsoft.com/office/drawing/2014/main" id="{EB6FB485-6328-499C-89F2-FE3E955AC93B}"/>
              </a:ext>
            </a:extLst>
          </p:cNvPr>
          <p:cNvSpPr/>
          <p:nvPr/>
        </p:nvSpPr>
        <p:spPr>
          <a:xfrm>
            <a:off x="1696278" y="1157912"/>
            <a:ext cx="8799444" cy="1323439"/>
          </a:xfrm>
          <a:prstGeom prst="rect">
            <a:avLst/>
          </a:prstGeom>
        </p:spPr>
        <p:txBody>
          <a:bodyPr wrap="square">
            <a:spAutoFit/>
          </a:bodyPr>
          <a:lstStyle/>
          <a:p>
            <a:pPr algn="just"/>
            <a:r>
              <a:rPr lang="en-US" sz="2000" dirty="0"/>
              <a:t>Regressive:</a:t>
            </a:r>
            <a:r>
              <a:rPr lang="en-US" sz="2000" dirty="0">
                <a:solidFill>
                  <a:schemeClr val="accent1"/>
                </a:solidFill>
              </a:rPr>
              <a:t> Studies have shown that the majority of lottery participants are from lower socioeconomic classes and the majority of Bright Future scholarship recipients are from higher socioeconomic classes. The scholarships result in a </a:t>
            </a:r>
            <a:r>
              <a:rPr lang="en-US" sz="2000" dirty="0"/>
              <a:t>reverse Robin Hood</a:t>
            </a:r>
            <a:r>
              <a:rPr lang="en-US" sz="2000" dirty="0">
                <a:solidFill>
                  <a:schemeClr val="accent1"/>
                </a:solidFill>
              </a:rPr>
              <a:t> effect.</a:t>
            </a:r>
            <a:endParaRPr lang="en-US" sz="2000" dirty="0"/>
          </a:p>
        </p:txBody>
      </p:sp>
      <p:pic>
        <p:nvPicPr>
          <p:cNvPr id="5" name="Picture 4">
            <a:extLst>
              <a:ext uri="{FF2B5EF4-FFF2-40B4-BE49-F238E27FC236}">
                <a16:creationId xmlns:a16="http://schemas.microsoft.com/office/drawing/2014/main" id="{6C90D150-FBBD-4B9B-86EC-A8BEEB6CAEBF}"/>
              </a:ext>
            </a:extLst>
          </p:cNvPr>
          <p:cNvPicPr>
            <a:picLocks noChangeAspect="1"/>
          </p:cNvPicPr>
          <p:nvPr/>
        </p:nvPicPr>
        <p:blipFill>
          <a:blip r:embed="rId2"/>
          <a:stretch>
            <a:fillRect/>
          </a:stretch>
        </p:blipFill>
        <p:spPr>
          <a:xfrm>
            <a:off x="2368095" y="2630657"/>
            <a:ext cx="6821921" cy="3030267"/>
          </a:xfrm>
          <a:prstGeom prst="rect">
            <a:avLst/>
          </a:prstGeom>
        </p:spPr>
      </p:pic>
      <p:sp>
        <p:nvSpPr>
          <p:cNvPr id="6" name="TextBox 5">
            <a:extLst>
              <a:ext uri="{FF2B5EF4-FFF2-40B4-BE49-F238E27FC236}">
                <a16:creationId xmlns:a16="http://schemas.microsoft.com/office/drawing/2014/main" id="{08C1E144-BF6B-4403-88EA-6F41237B0722}"/>
              </a:ext>
            </a:extLst>
          </p:cNvPr>
          <p:cNvSpPr txBox="1"/>
          <p:nvPr/>
        </p:nvSpPr>
        <p:spPr>
          <a:xfrm>
            <a:off x="1550504" y="5826775"/>
            <a:ext cx="9488557" cy="1200329"/>
          </a:xfrm>
          <a:prstGeom prst="rect">
            <a:avLst/>
          </a:prstGeom>
          <a:noFill/>
        </p:spPr>
        <p:txBody>
          <a:bodyPr wrap="square" rtlCol="0">
            <a:spAutoFit/>
          </a:bodyPr>
          <a:lstStyle/>
          <a:p>
            <a:pPr algn="just"/>
            <a:r>
              <a:rPr lang="en-US" dirty="0"/>
              <a:t>2004 data demonstrating lottery scholarship benefits, lottery taxes and net benefits by socioeconomic class, including a $</a:t>
            </a:r>
            <a:r>
              <a:rPr lang="en-US" b="1" dirty="0"/>
              <a:t>-</a:t>
            </a:r>
            <a:r>
              <a:rPr lang="en-US" dirty="0"/>
              <a:t>700 per resident scholarship benefit for lower socioeconomic residents.                                                                                      </a:t>
            </a:r>
            <a:r>
              <a:rPr lang="en-US" sz="900" dirty="0"/>
              <a:t>(Stranahan, 2004)</a:t>
            </a:r>
          </a:p>
          <a:p>
            <a:pPr algn="just"/>
            <a:endParaRPr lang="en-US" dirty="0"/>
          </a:p>
        </p:txBody>
      </p:sp>
    </p:spTree>
    <p:extLst>
      <p:ext uri="{BB962C8B-B14F-4D97-AF65-F5344CB8AC3E}">
        <p14:creationId xmlns:p14="http://schemas.microsoft.com/office/powerpoint/2010/main" val="148585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9F49-AFF6-4919-8A87-3B7C5879D457}"/>
              </a:ext>
            </a:extLst>
          </p:cNvPr>
          <p:cNvSpPr>
            <a:spLocks noGrp="1"/>
          </p:cNvSpPr>
          <p:nvPr>
            <p:ph type="title"/>
          </p:nvPr>
        </p:nvSpPr>
        <p:spPr>
          <a:xfrm>
            <a:off x="306526" y="450574"/>
            <a:ext cx="9905998" cy="753920"/>
          </a:xfrm>
        </p:spPr>
        <p:txBody>
          <a:bodyPr/>
          <a:lstStyle/>
          <a:p>
            <a:r>
              <a:rPr lang="en-US" dirty="0"/>
              <a:t>Focusing on the issues….</a:t>
            </a:r>
          </a:p>
        </p:txBody>
      </p:sp>
      <p:sp>
        <p:nvSpPr>
          <p:cNvPr id="3" name="Rectangle 2">
            <a:extLst>
              <a:ext uri="{FF2B5EF4-FFF2-40B4-BE49-F238E27FC236}">
                <a16:creationId xmlns:a16="http://schemas.microsoft.com/office/drawing/2014/main" id="{5F2D8CB7-4578-47AA-A470-84D6DEA4A297}"/>
              </a:ext>
            </a:extLst>
          </p:cNvPr>
          <p:cNvSpPr/>
          <p:nvPr/>
        </p:nvSpPr>
        <p:spPr>
          <a:xfrm>
            <a:off x="658577" y="1428992"/>
            <a:ext cx="9443611" cy="369332"/>
          </a:xfrm>
          <a:prstGeom prst="rect">
            <a:avLst/>
          </a:prstGeom>
        </p:spPr>
        <p:txBody>
          <a:bodyPr wrap="none">
            <a:spAutoFit/>
          </a:bodyPr>
          <a:lstStyle/>
          <a:p>
            <a:pPr algn="just"/>
            <a:r>
              <a:rPr lang="en-US" dirty="0">
                <a:solidFill>
                  <a:schemeClr val="accent1"/>
                </a:solidFill>
              </a:rPr>
              <a:t>Inequitable:</a:t>
            </a:r>
            <a:r>
              <a:rPr lang="en-US" dirty="0"/>
              <a:t> White students receive far more scholarships than minorities each year</a:t>
            </a:r>
          </a:p>
        </p:txBody>
      </p:sp>
      <p:pic>
        <p:nvPicPr>
          <p:cNvPr id="4" name="Picture 3">
            <a:extLst>
              <a:ext uri="{FF2B5EF4-FFF2-40B4-BE49-F238E27FC236}">
                <a16:creationId xmlns:a16="http://schemas.microsoft.com/office/drawing/2014/main" id="{F3FA2CB8-28BC-467E-8BAD-D561B364A44C}"/>
              </a:ext>
            </a:extLst>
          </p:cNvPr>
          <p:cNvPicPr>
            <a:picLocks noChangeAspect="1"/>
          </p:cNvPicPr>
          <p:nvPr/>
        </p:nvPicPr>
        <p:blipFill>
          <a:blip r:embed="rId2"/>
          <a:stretch>
            <a:fillRect/>
          </a:stretch>
        </p:blipFill>
        <p:spPr>
          <a:xfrm>
            <a:off x="907153" y="2120072"/>
            <a:ext cx="4473230" cy="3305314"/>
          </a:xfrm>
          <a:prstGeom prst="rect">
            <a:avLst/>
          </a:prstGeom>
        </p:spPr>
      </p:pic>
      <p:pic>
        <p:nvPicPr>
          <p:cNvPr id="5" name="Picture 4">
            <a:extLst>
              <a:ext uri="{FF2B5EF4-FFF2-40B4-BE49-F238E27FC236}">
                <a16:creationId xmlns:a16="http://schemas.microsoft.com/office/drawing/2014/main" id="{A5989536-BEFB-4C88-B91D-DB4620719E44}"/>
              </a:ext>
            </a:extLst>
          </p:cNvPr>
          <p:cNvPicPr>
            <a:picLocks noChangeAspect="1"/>
          </p:cNvPicPr>
          <p:nvPr/>
        </p:nvPicPr>
        <p:blipFill>
          <a:blip r:embed="rId3"/>
          <a:stretch>
            <a:fillRect/>
          </a:stretch>
        </p:blipFill>
        <p:spPr>
          <a:xfrm>
            <a:off x="6503091" y="2120072"/>
            <a:ext cx="4473230" cy="3275271"/>
          </a:xfrm>
          <a:prstGeom prst="rect">
            <a:avLst/>
          </a:prstGeom>
        </p:spPr>
      </p:pic>
      <p:sp>
        <p:nvSpPr>
          <p:cNvPr id="6" name="TextBox 5">
            <a:extLst>
              <a:ext uri="{FF2B5EF4-FFF2-40B4-BE49-F238E27FC236}">
                <a16:creationId xmlns:a16="http://schemas.microsoft.com/office/drawing/2014/main" id="{49243A96-C6CD-49F4-A5FA-CCBCF5001A44}"/>
              </a:ext>
            </a:extLst>
          </p:cNvPr>
          <p:cNvSpPr txBox="1"/>
          <p:nvPr/>
        </p:nvSpPr>
        <p:spPr>
          <a:xfrm>
            <a:off x="2146851" y="5404427"/>
            <a:ext cx="1987827" cy="230832"/>
          </a:xfrm>
          <a:prstGeom prst="rect">
            <a:avLst/>
          </a:prstGeom>
          <a:noFill/>
        </p:spPr>
        <p:txBody>
          <a:bodyPr wrap="square" rtlCol="0">
            <a:spAutoFit/>
          </a:bodyPr>
          <a:lstStyle/>
          <a:p>
            <a:r>
              <a:rPr lang="en-US" sz="900" dirty="0">
                <a:solidFill>
                  <a:schemeClr val="accent1"/>
                </a:solidFill>
              </a:rPr>
              <a:t>Source: www.floridapoliicy.org</a:t>
            </a:r>
          </a:p>
        </p:txBody>
      </p:sp>
      <p:sp>
        <p:nvSpPr>
          <p:cNvPr id="7" name="TextBox 6">
            <a:extLst>
              <a:ext uri="{FF2B5EF4-FFF2-40B4-BE49-F238E27FC236}">
                <a16:creationId xmlns:a16="http://schemas.microsoft.com/office/drawing/2014/main" id="{36431476-9CBC-4349-8427-ACDC496285DA}"/>
              </a:ext>
            </a:extLst>
          </p:cNvPr>
          <p:cNvSpPr txBox="1"/>
          <p:nvPr/>
        </p:nvSpPr>
        <p:spPr>
          <a:xfrm>
            <a:off x="7745792" y="5403049"/>
            <a:ext cx="1987827" cy="230832"/>
          </a:xfrm>
          <a:prstGeom prst="rect">
            <a:avLst/>
          </a:prstGeom>
          <a:noFill/>
        </p:spPr>
        <p:txBody>
          <a:bodyPr wrap="square" rtlCol="0">
            <a:spAutoFit/>
          </a:bodyPr>
          <a:lstStyle/>
          <a:p>
            <a:r>
              <a:rPr lang="en-US" sz="900" dirty="0">
                <a:solidFill>
                  <a:schemeClr val="accent1"/>
                </a:solidFill>
              </a:rPr>
              <a:t>Source: www.floridapoliicy.org</a:t>
            </a:r>
          </a:p>
        </p:txBody>
      </p:sp>
      <p:sp>
        <p:nvSpPr>
          <p:cNvPr id="8" name="TextBox 7">
            <a:extLst>
              <a:ext uri="{FF2B5EF4-FFF2-40B4-BE49-F238E27FC236}">
                <a16:creationId xmlns:a16="http://schemas.microsoft.com/office/drawing/2014/main" id="{49045D41-3A24-4F51-8D79-D19733089D0A}"/>
              </a:ext>
            </a:extLst>
          </p:cNvPr>
          <p:cNvSpPr txBox="1"/>
          <p:nvPr/>
        </p:nvSpPr>
        <p:spPr>
          <a:xfrm>
            <a:off x="2378660" y="5912765"/>
            <a:ext cx="7480957"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a:t>Percentage of Hispanic recipients has grown (15% in 2007)</a:t>
            </a:r>
          </a:p>
          <a:p>
            <a:pPr marL="285750" indent="-285750" algn="just">
              <a:buFont typeface="Arial" panose="020B0604020202020204" pitchFamily="34" charset="0"/>
              <a:buChar char="•"/>
            </a:pPr>
            <a:r>
              <a:rPr lang="en-US" dirty="0"/>
              <a:t>Black recipients have never exceeded 7% of scholarships given</a:t>
            </a:r>
          </a:p>
        </p:txBody>
      </p:sp>
      <p:sp>
        <p:nvSpPr>
          <p:cNvPr id="10" name="TextBox 9">
            <a:extLst>
              <a:ext uri="{FF2B5EF4-FFF2-40B4-BE49-F238E27FC236}">
                <a16:creationId xmlns:a16="http://schemas.microsoft.com/office/drawing/2014/main" id="{3DB019AE-1AC4-4BD6-BA37-19BDD026FA3F}"/>
              </a:ext>
            </a:extLst>
          </p:cNvPr>
          <p:cNvSpPr txBox="1"/>
          <p:nvPr/>
        </p:nvSpPr>
        <p:spPr>
          <a:xfrm>
            <a:off x="10446985" y="6443680"/>
            <a:ext cx="2504670" cy="230832"/>
          </a:xfrm>
          <a:prstGeom prst="rect">
            <a:avLst/>
          </a:prstGeom>
          <a:noFill/>
        </p:spPr>
        <p:txBody>
          <a:bodyPr wrap="square" rtlCol="0">
            <a:spAutoFit/>
          </a:bodyPr>
          <a:lstStyle/>
          <a:p>
            <a:r>
              <a:rPr lang="en-US" sz="900" dirty="0"/>
              <a:t>(Bullard, 2021)</a:t>
            </a:r>
          </a:p>
        </p:txBody>
      </p:sp>
    </p:spTree>
    <p:extLst>
      <p:ext uri="{BB962C8B-B14F-4D97-AF65-F5344CB8AC3E}">
        <p14:creationId xmlns:p14="http://schemas.microsoft.com/office/powerpoint/2010/main" val="3431717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0EA7-4CB7-46C9-8047-B6EA972ABD70}"/>
              </a:ext>
            </a:extLst>
          </p:cNvPr>
          <p:cNvSpPr>
            <a:spLocks noGrp="1"/>
          </p:cNvSpPr>
          <p:nvPr>
            <p:ph type="title"/>
          </p:nvPr>
        </p:nvSpPr>
        <p:spPr>
          <a:xfrm>
            <a:off x="786179" y="453479"/>
            <a:ext cx="9905998" cy="1215887"/>
          </a:xfrm>
        </p:spPr>
        <p:txBody>
          <a:bodyPr>
            <a:normAutofit/>
          </a:bodyPr>
          <a:lstStyle/>
          <a:p>
            <a:r>
              <a:rPr lang="en-US" dirty="0"/>
              <a:t>What options are there?</a:t>
            </a:r>
          </a:p>
        </p:txBody>
      </p:sp>
      <p:sp>
        <p:nvSpPr>
          <p:cNvPr id="4" name="Content Placeholder 3">
            <a:extLst>
              <a:ext uri="{FF2B5EF4-FFF2-40B4-BE49-F238E27FC236}">
                <a16:creationId xmlns:a16="http://schemas.microsoft.com/office/drawing/2014/main" id="{B9FCEF7F-FD99-4987-9624-04784899DC2E}"/>
              </a:ext>
            </a:extLst>
          </p:cNvPr>
          <p:cNvSpPr>
            <a:spLocks noGrp="1"/>
          </p:cNvSpPr>
          <p:nvPr>
            <p:ph sz="half" idx="2"/>
          </p:nvPr>
        </p:nvSpPr>
        <p:spPr>
          <a:xfrm>
            <a:off x="1141412" y="1674744"/>
            <a:ext cx="4876800" cy="4964595"/>
          </a:xfrm>
        </p:spPr>
        <p:txBody>
          <a:bodyPr>
            <a:normAutofit lnSpcReduction="10000"/>
          </a:bodyPr>
          <a:lstStyle/>
          <a:p>
            <a:r>
              <a:rPr lang="en-US" sz="2000" dirty="0"/>
              <a:t>Maintain status quo</a:t>
            </a:r>
          </a:p>
          <a:p>
            <a:pPr lvl="1"/>
            <a:r>
              <a:rPr lang="en-US" sz="1800" dirty="0"/>
              <a:t>Pros:</a:t>
            </a:r>
          </a:p>
          <a:p>
            <a:pPr lvl="2"/>
            <a:r>
              <a:rPr lang="en-US" sz="1600" dirty="0"/>
              <a:t>High Political Demand</a:t>
            </a:r>
          </a:p>
          <a:p>
            <a:pPr lvl="2"/>
            <a:r>
              <a:rPr lang="en-US" sz="1600" dirty="0"/>
              <a:t>Helps middle class afford college</a:t>
            </a:r>
          </a:p>
          <a:p>
            <a:pPr lvl="2"/>
            <a:r>
              <a:rPr lang="en-US" sz="1600" dirty="0"/>
              <a:t>Keeps talent in Florida</a:t>
            </a:r>
          </a:p>
          <a:p>
            <a:pPr lvl="2"/>
            <a:r>
              <a:rPr lang="en-US" sz="1600" dirty="0"/>
              <a:t>supports thousands of students in college attendance</a:t>
            </a:r>
          </a:p>
          <a:p>
            <a:pPr lvl="1"/>
            <a:r>
              <a:rPr lang="en-US" sz="1800" dirty="0"/>
              <a:t>Cons:</a:t>
            </a:r>
          </a:p>
          <a:p>
            <a:pPr lvl="2"/>
            <a:r>
              <a:rPr lang="en-US" sz="1600" dirty="0"/>
              <a:t>Long term Fiscal problems</a:t>
            </a:r>
          </a:p>
          <a:p>
            <a:pPr lvl="2"/>
            <a:r>
              <a:rPr lang="en-US" sz="1600" dirty="0"/>
              <a:t>Keeps educational institutions from much needed tuition raises</a:t>
            </a:r>
          </a:p>
          <a:p>
            <a:pPr lvl="2"/>
            <a:r>
              <a:rPr lang="en-US" sz="1600" dirty="0"/>
              <a:t>Benefits wealthy students who would have attended college anyway</a:t>
            </a:r>
          </a:p>
          <a:p>
            <a:pPr lvl="2"/>
            <a:r>
              <a:rPr lang="en-US" sz="1600" dirty="0"/>
              <a:t>Lack of distribution equity</a:t>
            </a:r>
          </a:p>
          <a:p>
            <a:endParaRPr lang="en-US" sz="2000" dirty="0"/>
          </a:p>
        </p:txBody>
      </p:sp>
      <p:sp>
        <p:nvSpPr>
          <p:cNvPr id="6" name="Content Placeholder 5">
            <a:extLst>
              <a:ext uri="{FF2B5EF4-FFF2-40B4-BE49-F238E27FC236}">
                <a16:creationId xmlns:a16="http://schemas.microsoft.com/office/drawing/2014/main" id="{4957A2D7-2AB4-498C-811D-CD43B6A9282C}"/>
              </a:ext>
            </a:extLst>
          </p:cNvPr>
          <p:cNvSpPr>
            <a:spLocks noGrp="1"/>
          </p:cNvSpPr>
          <p:nvPr>
            <p:ph sz="quarter" idx="4"/>
          </p:nvPr>
        </p:nvSpPr>
        <p:spPr>
          <a:xfrm>
            <a:off x="6170612" y="1674743"/>
            <a:ext cx="4876801" cy="4964595"/>
          </a:xfrm>
        </p:spPr>
        <p:txBody>
          <a:bodyPr>
            <a:normAutofit lnSpcReduction="10000"/>
          </a:bodyPr>
          <a:lstStyle/>
          <a:p>
            <a:r>
              <a:rPr lang="en-US" sz="2000" dirty="0"/>
              <a:t>Implement Flat-rate scholarship award amounts</a:t>
            </a:r>
          </a:p>
          <a:p>
            <a:pPr lvl="1"/>
            <a:r>
              <a:rPr lang="en-US" sz="1800" dirty="0"/>
              <a:t>Pros:</a:t>
            </a:r>
          </a:p>
          <a:p>
            <a:pPr lvl="2"/>
            <a:r>
              <a:rPr lang="en-US" sz="1600" dirty="0"/>
              <a:t>Immediate program savings</a:t>
            </a:r>
          </a:p>
          <a:p>
            <a:pPr lvl="2"/>
            <a:r>
              <a:rPr lang="en-US" sz="1600" dirty="0"/>
              <a:t>Would allow educational institutions to raise tuition</a:t>
            </a:r>
          </a:p>
          <a:p>
            <a:pPr lvl="2"/>
            <a:r>
              <a:rPr lang="en-US" sz="1600" dirty="0"/>
              <a:t>Reduced political barriers since similar to current plan</a:t>
            </a:r>
          </a:p>
          <a:p>
            <a:pPr lvl="1"/>
            <a:r>
              <a:rPr lang="en-US" sz="1800" dirty="0"/>
              <a:t>Cons:</a:t>
            </a:r>
          </a:p>
          <a:p>
            <a:pPr lvl="2"/>
            <a:r>
              <a:rPr lang="en-US" sz="1600" dirty="0"/>
              <a:t>Flat rate may not be enough to keep talented students in-state</a:t>
            </a:r>
          </a:p>
          <a:p>
            <a:pPr lvl="2"/>
            <a:r>
              <a:rPr lang="en-US" sz="1600" dirty="0"/>
              <a:t>Would still benefit students from affluent families / not maximize number of students who attend college</a:t>
            </a:r>
          </a:p>
          <a:p>
            <a:pPr lvl="2"/>
            <a:r>
              <a:rPr lang="en-US" sz="1600" dirty="0"/>
              <a:t>Distribution equity issues would remain</a:t>
            </a:r>
          </a:p>
        </p:txBody>
      </p:sp>
      <p:sp>
        <p:nvSpPr>
          <p:cNvPr id="7" name="Rectangle 6">
            <a:extLst>
              <a:ext uri="{FF2B5EF4-FFF2-40B4-BE49-F238E27FC236}">
                <a16:creationId xmlns:a16="http://schemas.microsoft.com/office/drawing/2014/main" id="{2D99E95D-EFF6-48F8-8289-E4270BA04DAA}"/>
              </a:ext>
            </a:extLst>
          </p:cNvPr>
          <p:cNvSpPr/>
          <p:nvPr/>
        </p:nvSpPr>
        <p:spPr>
          <a:xfrm>
            <a:off x="10535894" y="6531616"/>
            <a:ext cx="1023037" cy="215444"/>
          </a:xfrm>
          <a:prstGeom prst="rect">
            <a:avLst/>
          </a:prstGeom>
        </p:spPr>
        <p:txBody>
          <a:bodyPr wrap="none">
            <a:spAutoFit/>
          </a:bodyPr>
          <a:lstStyle/>
          <a:p>
            <a:r>
              <a:rPr lang="en-US" sz="800" dirty="0"/>
              <a:t>(Mckinney, 2009)</a:t>
            </a:r>
          </a:p>
        </p:txBody>
      </p:sp>
    </p:spTree>
    <p:extLst>
      <p:ext uri="{BB962C8B-B14F-4D97-AF65-F5344CB8AC3E}">
        <p14:creationId xmlns:p14="http://schemas.microsoft.com/office/powerpoint/2010/main" val="192280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0EA7-4CB7-46C9-8047-B6EA972ABD70}"/>
              </a:ext>
            </a:extLst>
          </p:cNvPr>
          <p:cNvSpPr>
            <a:spLocks noGrp="1"/>
          </p:cNvSpPr>
          <p:nvPr>
            <p:ph type="title"/>
          </p:nvPr>
        </p:nvSpPr>
        <p:spPr>
          <a:xfrm>
            <a:off x="636104" y="181600"/>
            <a:ext cx="9905998" cy="1215887"/>
          </a:xfrm>
        </p:spPr>
        <p:txBody>
          <a:bodyPr>
            <a:normAutofit/>
          </a:bodyPr>
          <a:lstStyle/>
          <a:p>
            <a:r>
              <a:rPr lang="en-US" dirty="0"/>
              <a:t>What options are there?</a:t>
            </a:r>
          </a:p>
        </p:txBody>
      </p:sp>
      <p:sp>
        <p:nvSpPr>
          <p:cNvPr id="4" name="Content Placeholder 3">
            <a:extLst>
              <a:ext uri="{FF2B5EF4-FFF2-40B4-BE49-F238E27FC236}">
                <a16:creationId xmlns:a16="http://schemas.microsoft.com/office/drawing/2014/main" id="{B9FCEF7F-FD99-4987-9624-04784899DC2E}"/>
              </a:ext>
            </a:extLst>
          </p:cNvPr>
          <p:cNvSpPr>
            <a:spLocks noGrp="1"/>
          </p:cNvSpPr>
          <p:nvPr>
            <p:ph sz="half" idx="2"/>
          </p:nvPr>
        </p:nvSpPr>
        <p:spPr>
          <a:xfrm>
            <a:off x="636104" y="1381539"/>
            <a:ext cx="5385285" cy="5183256"/>
          </a:xfrm>
        </p:spPr>
        <p:txBody>
          <a:bodyPr>
            <a:normAutofit fontScale="92500" lnSpcReduction="10000"/>
          </a:bodyPr>
          <a:lstStyle/>
          <a:p>
            <a:r>
              <a:rPr lang="en-US" dirty="0">
                <a:effectLst/>
              </a:rPr>
              <a:t>establish a 'blended' program that provides both merit and need-based aid</a:t>
            </a:r>
          </a:p>
          <a:p>
            <a:pPr marL="0" indent="0" algn="just">
              <a:buNone/>
            </a:pPr>
            <a:r>
              <a:rPr lang="en-US" sz="1400" dirty="0">
                <a:effectLst/>
              </a:rPr>
              <a:t>this model would lower eligibility requirements, give a lower base amount, and give supplemental aid to top performing students and students from low-income families</a:t>
            </a:r>
            <a:endParaRPr lang="en-US" dirty="0">
              <a:effectLst/>
            </a:endParaRPr>
          </a:p>
          <a:p>
            <a:pPr lvl="1"/>
            <a:r>
              <a:rPr lang="en-US" sz="1800" dirty="0">
                <a:effectLst/>
              </a:rPr>
              <a:t>Pros:</a:t>
            </a:r>
          </a:p>
          <a:p>
            <a:pPr lvl="2"/>
            <a:r>
              <a:rPr lang="en-US" sz="1600" dirty="0">
                <a:effectLst/>
              </a:rPr>
              <a:t>Help a greater number of students</a:t>
            </a:r>
          </a:p>
          <a:p>
            <a:pPr lvl="2"/>
            <a:r>
              <a:rPr lang="en-US" sz="1600" dirty="0">
                <a:effectLst/>
              </a:rPr>
              <a:t>More cost efficient approach since helping more students who would not have attended without assistance</a:t>
            </a:r>
          </a:p>
          <a:p>
            <a:pPr lvl="2"/>
            <a:r>
              <a:rPr lang="en-US" sz="1600" dirty="0">
                <a:effectLst/>
              </a:rPr>
              <a:t>High performers could receive same amount as current bright futures program</a:t>
            </a:r>
          </a:p>
          <a:p>
            <a:pPr lvl="2"/>
            <a:r>
              <a:rPr lang="en-US" sz="1600" dirty="0">
                <a:effectLst/>
              </a:rPr>
              <a:t>More equitable </a:t>
            </a:r>
          </a:p>
          <a:p>
            <a:pPr lvl="1"/>
            <a:r>
              <a:rPr lang="en-US" sz="1800" dirty="0">
                <a:effectLst/>
              </a:rPr>
              <a:t>Cons:</a:t>
            </a:r>
          </a:p>
          <a:p>
            <a:pPr lvl="2"/>
            <a:r>
              <a:rPr lang="en-US" sz="1600" dirty="0">
                <a:effectLst/>
              </a:rPr>
              <a:t>Could increase costs, depending on base amount given</a:t>
            </a:r>
          </a:p>
          <a:p>
            <a:pPr lvl="2"/>
            <a:r>
              <a:rPr lang="en-US" sz="1600" dirty="0">
                <a:effectLst/>
              </a:rPr>
              <a:t>Likely to be politically unpopular due to reduced awards to middle performers</a:t>
            </a:r>
            <a:endParaRPr lang="en-US" sz="1600" dirty="0"/>
          </a:p>
        </p:txBody>
      </p:sp>
      <p:sp>
        <p:nvSpPr>
          <p:cNvPr id="6" name="Content Placeholder 5">
            <a:extLst>
              <a:ext uri="{FF2B5EF4-FFF2-40B4-BE49-F238E27FC236}">
                <a16:creationId xmlns:a16="http://schemas.microsoft.com/office/drawing/2014/main" id="{4957A2D7-2AB4-498C-811D-CD43B6A9282C}"/>
              </a:ext>
            </a:extLst>
          </p:cNvPr>
          <p:cNvSpPr>
            <a:spLocks noGrp="1"/>
          </p:cNvSpPr>
          <p:nvPr>
            <p:ph sz="quarter" idx="4"/>
          </p:nvPr>
        </p:nvSpPr>
        <p:spPr>
          <a:xfrm>
            <a:off x="6170612" y="1381538"/>
            <a:ext cx="5729840" cy="5310809"/>
          </a:xfrm>
        </p:spPr>
        <p:txBody>
          <a:bodyPr>
            <a:normAutofit fontScale="92500" lnSpcReduction="10000"/>
          </a:bodyPr>
          <a:lstStyle/>
          <a:p>
            <a:r>
              <a:rPr lang="en-US" dirty="0"/>
              <a:t>Establish a primarily need-based aid program</a:t>
            </a:r>
          </a:p>
          <a:p>
            <a:pPr marL="0" indent="0">
              <a:buNone/>
            </a:pPr>
            <a:r>
              <a:rPr lang="en-US" sz="1400" dirty="0"/>
              <a:t>Florida currently spends 3:1 on merit to need based aid. This plan would flip that ratio and focus lottery revenue on households making less than $36,000/year with remaining funding bright futures.</a:t>
            </a:r>
          </a:p>
          <a:p>
            <a:pPr lvl="1"/>
            <a:r>
              <a:rPr lang="en-US" sz="1800" dirty="0"/>
              <a:t>Pros: </a:t>
            </a:r>
          </a:p>
          <a:p>
            <a:pPr lvl="2"/>
            <a:r>
              <a:rPr lang="en-US" sz="1600" dirty="0"/>
              <a:t>Reduce bright futures costs since funding fewer students</a:t>
            </a:r>
          </a:p>
          <a:p>
            <a:pPr lvl="2"/>
            <a:r>
              <a:rPr lang="en-US" sz="1600" dirty="0"/>
              <a:t>Potential to maximize student attendance if low-income student attend / graduate college</a:t>
            </a:r>
          </a:p>
          <a:p>
            <a:pPr lvl="2"/>
            <a:r>
              <a:rPr lang="en-US" sz="1600" dirty="0"/>
              <a:t>More equitable</a:t>
            </a:r>
          </a:p>
          <a:p>
            <a:pPr lvl="1"/>
            <a:r>
              <a:rPr lang="en-US" sz="1800" dirty="0"/>
              <a:t>Cons:</a:t>
            </a:r>
          </a:p>
          <a:p>
            <a:pPr lvl="2"/>
            <a:r>
              <a:rPr lang="en-US" sz="1600" dirty="0"/>
              <a:t>Research shows many low-income students who would benefit would not persist until graduation </a:t>
            </a:r>
          </a:p>
          <a:p>
            <a:pPr lvl="2"/>
            <a:r>
              <a:rPr lang="en-US" sz="1600" dirty="0"/>
              <a:t>No academic requirements to receive aid may mean that recipients are not prepared for college academic rigor</a:t>
            </a:r>
          </a:p>
          <a:p>
            <a:pPr lvl="2"/>
            <a:r>
              <a:rPr lang="en-US" sz="1600" dirty="0"/>
              <a:t>more cost efficient if students earn degrees; otherwise will have low cost-efficiency if many drop out</a:t>
            </a:r>
          </a:p>
        </p:txBody>
      </p:sp>
      <p:sp>
        <p:nvSpPr>
          <p:cNvPr id="5" name="Rectangle 4">
            <a:extLst>
              <a:ext uri="{FF2B5EF4-FFF2-40B4-BE49-F238E27FC236}">
                <a16:creationId xmlns:a16="http://schemas.microsoft.com/office/drawing/2014/main" id="{4D9F2F21-8CCA-40AF-A42B-4D78CD50A4E9}"/>
              </a:ext>
            </a:extLst>
          </p:cNvPr>
          <p:cNvSpPr/>
          <p:nvPr/>
        </p:nvSpPr>
        <p:spPr>
          <a:xfrm>
            <a:off x="10370947" y="6549897"/>
            <a:ext cx="1023037" cy="215444"/>
          </a:xfrm>
          <a:prstGeom prst="rect">
            <a:avLst/>
          </a:prstGeom>
        </p:spPr>
        <p:txBody>
          <a:bodyPr wrap="none">
            <a:spAutoFit/>
          </a:bodyPr>
          <a:lstStyle/>
          <a:p>
            <a:r>
              <a:rPr lang="en-US" sz="800" dirty="0"/>
              <a:t>(Mckinney, 2009)</a:t>
            </a:r>
          </a:p>
        </p:txBody>
      </p:sp>
    </p:spTree>
    <p:extLst>
      <p:ext uri="{BB962C8B-B14F-4D97-AF65-F5344CB8AC3E}">
        <p14:creationId xmlns:p14="http://schemas.microsoft.com/office/powerpoint/2010/main" val="79293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0EA7-4CB7-46C9-8047-B6EA972ABD70}"/>
              </a:ext>
            </a:extLst>
          </p:cNvPr>
          <p:cNvSpPr>
            <a:spLocks noGrp="1"/>
          </p:cNvSpPr>
          <p:nvPr>
            <p:ph type="title"/>
          </p:nvPr>
        </p:nvSpPr>
        <p:spPr>
          <a:xfrm>
            <a:off x="743053" y="322576"/>
            <a:ext cx="4291978" cy="1258957"/>
          </a:xfrm>
        </p:spPr>
        <p:txBody>
          <a:bodyPr/>
          <a:lstStyle/>
          <a:p>
            <a:r>
              <a:rPr lang="en-US" dirty="0"/>
              <a:t>Recommendation</a:t>
            </a:r>
          </a:p>
        </p:txBody>
      </p:sp>
      <p:sp>
        <p:nvSpPr>
          <p:cNvPr id="3" name="TextBox 2">
            <a:extLst>
              <a:ext uri="{FF2B5EF4-FFF2-40B4-BE49-F238E27FC236}">
                <a16:creationId xmlns:a16="http://schemas.microsoft.com/office/drawing/2014/main" id="{A5BFCEB4-3AF8-4A35-A7A9-83A42B8827A9}"/>
              </a:ext>
            </a:extLst>
          </p:cNvPr>
          <p:cNvSpPr txBox="1"/>
          <p:nvPr/>
        </p:nvSpPr>
        <p:spPr>
          <a:xfrm>
            <a:off x="1073961" y="2059835"/>
            <a:ext cx="10705894"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accent1"/>
                </a:solidFill>
              </a:rPr>
              <a:t>Implement Option 3, Blended Program</a:t>
            </a:r>
          </a:p>
          <a:p>
            <a:pPr marL="742950" lvl="1" indent="-285750">
              <a:buFont typeface="Arial" panose="020B0604020202020204" pitchFamily="34" charset="0"/>
              <a:buChar char="•"/>
            </a:pPr>
            <a:r>
              <a:rPr lang="en-US" sz="2000" dirty="0">
                <a:solidFill>
                  <a:schemeClr val="accent1"/>
                </a:solidFill>
              </a:rPr>
              <a:t>Tennessee HOPE program is a model</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Maintain rewards for talented students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Help students who would not attend college otherwise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Lottery proceeds would benefit the community that funded it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Options to control costs by adjusting base award amount</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585002FF-22F8-4F4C-ADAB-A1C40C988A2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11808" y="1030949"/>
            <a:ext cx="3206231" cy="1579471"/>
          </a:xfrm>
          <a:prstGeom prst="rect">
            <a:avLst/>
          </a:prstGeom>
        </p:spPr>
      </p:pic>
      <p:sp>
        <p:nvSpPr>
          <p:cNvPr id="6" name="TextBox 5">
            <a:extLst>
              <a:ext uri="{FF2B5EF4-FFF2-40B4-BE49-F238E27FC236}">
                <a16:creationId xmlns:a16="http://schemas.microsoft.com/office/drawing/2014/main" id="{EE7AE762-5607-400D-BC61-4717B36EBD0E}"/>
              </a:ext>
            </a:extLst>
          </p:cNvPr>
          <p:cNvSpPr txBox="1"/>
          <p:nvPr/>
        </p:nvSpPr>
        <p:spPr>
          <a:xfrm>
            <a:off x="7819042" y="2658677"/>
            <a:ext cx="3391761" cy="230832"/>
          </a:xfrm>
          <a:prstGeom prst="rect">
            <a:avLst/>
          </a:prstGeom>
          <a:noFill/>
        </p:spPr>
        <p:txBody>
          <a:bodyPr wrap="square" rtlCol="0">
            <a:spAutoFit/>
          </a:bodyPr>
          <a:lstStyle/>
          <a:p>
            <a:r>
              <a:rPr lang="en-US" sz="900" dirty="0">
                <a:hlinkClick r:id="rId3" tooltip="http://theconversation.com/thinking-critically-on-critical-thinking-why-scientists-skills-need-to-spread-15005"/>
              </a:rPr>
              <a:t>This Photo</a:t>
            </a:r>
            <a:r>
              <a:rPr lang="en-US" sz="900" dirty="0"/>
              <a:t> </a:t>
            </a:r>
            <a:r>
              <a:rPr lang="en-US" sz="900" dirty="0">
                <a:solidFill>
                  <a:schemeClr val="accent1"/>
                </a:solidFill>
              </a:rPr>
              <a:t>by Unknown Author is licensed under </a:t>
            </a:r>
            <a:r>
              <a:rPr lang="en-US" sz="900" dirty="0">
                <a:hlinkClick r:id="rId4" tooltip="https://creativecommons.org/licenses/by-nd/3.0/"/>
              </a:rPr>
              <a:t>CC BY-ND</a:t>
            </a:r>
            <a:endParaRPr lang="en-US" sz="900" dirty="0"/>
          </a:p>
        </p:txBody>
      </p:sp>
    </p:spTree>
    <p:extLst>
      <p:ext uri="{BB962C8B-B14F-4D97-AF65-F5344CB8AC3E}">
        <p14:creationId xmlns:p14="http://schemas.microsoft.com/office/powerpoint/2010/main" val="2071318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CC6BB-FECC-4D25-B9FE-755617B65CC9}"/>
              </a:ext>
            </a:extLst>
          </p:cNvPr>
          <p:cNvSpPr>
            <a:spLocks noGrp="1"/>
          </p:cNvSpPr>
          <p:nvPr>
            <p:ph type="title"/>
          </p:nvPr>
        </p:nvSpPr>
        <p:spPr>
          <a:xfrm>
            <a:off x="663111" y="190014"/>
            <a:ext cx="9905998" cy="937846"/>
          </a:xfrm>
        </p:spPr>
        <p:txBody>
          <a:bodyPr>
            <a:normAutofit/>
          </a:bodyPr>
          <a:lstStyle/>
          <a:p>
            <a:r>
              <a:rPr lang="en-US" dirty="0"/>
              <a:t>Is This change likely? </a:t>
            </a:r>
          </a:p>
        </p:txBody>
      </p:sp>
      <p:sp>
        <p:nvSpPr>
          <p:cNvPr id="3" name="Rectangle 2">
            <a:extLst>
              <a:ext uri="{FF2B5EF4-FFF2-40B4-BE49-F238E27FC236}">
                <a16:creationId xmlns:a16="http://schemas.microsoft.com/office/drawing/2014/main" id="{A445B2A0-9F7B-4FDD-8DB5-D30F12CC5E2C}"/>
              </a:ext>
            </a:extLst>
          </p:cNvPr>
          <p:cNvSpPr/>
          <p:nvPr/>
        </p:nvSpPr>
        <p:spPr>
          <a:xfrm>
            <a:off x="663110" y="1058537"/>
            <a:ext cx="6541477" cy="1846659"/>
          </a:xfrm>
          <a:prstGeom prst="rect">
            <a:avLst/>
          </a:prstGeom>
        </p:spPr>
        <p:txBody>
          <a:bodyPr wrap="square">
            <a:spAutoFit/>
          </a:bodyPr>
          <a:lstStyle/>
          <a:p>
            <a:pPr marL="285750" indent="-285750" algn="just">
              <a:buFont typeface="Arial" panose="020B0604020202020204" pitchFamily="34" charset="0"/>
              <a:buChar char="•"/>
            </a:pPr>
            <a:r>
              <a:rPr lang="en-US" sz="1600" dirty="0"/>
              <a:t>Unfortunately, no.</a:t>
            </a:r>
          </a:p>
          <a:p>
            <a:pPr marL="742950" lvl="1"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Blended Plan policy proposal was put forth in </a:t>
            </a:r>
            <a:r>
              <a:rPr lang="en-US" sz="1600" dirty="0">
                <a:solidFill>
                  <a:schemeClr val="accent1">
                    <a:lumMod val="75000"/>
                  </a:schemeClr>
                </a:solidFill>
              </a:rPr>
              <a:t>2009</a:t>
            </a:r>
            <a:r>
              <a:rPr lang="en-US" sz="1600" dirty="0"/>
              <a:t> by University of Florida in the Florida Journal of Educational Administration &amp; Policy; no action has been taking towards a plan like this</a:t>
            </a:r>
          </a:p>
          <a:p>
            <a:pPr marL="742950" lvl="1" indent="-285750">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883B45F2-14CE-4186-B8CA-8CB25934A5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78" t="13759" b="-7979"/>
          <a:stretch/>
        </p:blipFill>
        <p:spPr bwMode="auto">
          <a:xfrm>
            <a:off x="7697079" y="190014"/>
            <a:ext cx="3524250"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DC65C31-49CA-4EF2-A6A2-6B46CDB45891}"/>
              </a:ext>
            </a:extLst>
          </p:cNvPr>
          <p:cNvSpPr/>
          <p:nvPr/>
        </p:nvSpPr>
        <p:spPr>
          <a:xfrm>
            <a:off x="7750490" y="2616657"/>
            <a:ext cx="3634153" cy="230832"/>
          </a:xfrm>
          <a:prstGeom prst="rect">
            <a:avLst/>
          </a:prstGeom>
        </p:spPr>
        <p:txBody>
          <a:bodyPr wrap="square">
            <a:spAutoFit/>
          </a:bodyPr>
          <a:lstStyle/>
          <a:p>
            <a:r>
              <a:rPr lang="en-US" sz="900" dirty="0">
                <a:solidFill>
                  <a:schemeClr val="accent1">
                    <a:lumMod val="75000"/>
                  </a:schemeClr>
                </a:solidFill>
              </a:rPr>
              <a:t>https://www.fodey.com/generators/newspaper/snippet.asp</a:t>
            </a:r>
          </a:p>
        </p:txBody>
      </p:sp>
      <p:sp>
        <p:nvSpPr>
          <p:cNvPr id="5" name="TextBox 4">
            <a:extLst>
              <a:ext uri="{FF2B5EF4-FFF2-40B4-BE49-F238E27FC236}">
                <a16:creationId xmlns:a16="http://schemas.microsoft.com/office/drawing/2014/main" id="{EC359008-E651-4138-A5BF-69D925229058}"/>
              </a:ext>
            </a:extLst>
          </p:cNvPr>
          <p:cNvSpPr txBox="1"/>
          <p:nvPr/>
        </p:nvSpPr>
        <p:spPr>
          <a:xfrm>
            <a:off x="574017" y="2820483"/>
            <a:ext cx="10647312" cy="415498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In 2011 Bright Futures cut recipients by raising the minimum SAT score</a:t>
            </a:r>
          </a:p>
          <a:p>
            <a:pPr marL="742950" lvl="1" indent="-285750" algn="just">
              <a:buFont typeface="Arial" panose="020B0604020202020204" pitchFamily="34" charset="0"/>
              <a:buChar char="•"/>
            </a:pPr>
            <a:r>
              <a:rPr lang="en-US" sz="1600" dirty="0"/>
              <a:t>This led to the precipitous drop in students and costs shown in the graph on slide 8</a:t>
            </a:r>
          </a:p>
          <a:p>
            <a:pPr marL="742950" lvl="1" indent="-285750" algn="just">
              <a:buFont typeface="Arial" panose="020B0604020202020204" pitchFamily="34" charset="0"/>
              <a:buChar char="•"/>
            </a:pPr>
            <a:r>
              <a:rPr lang="en-US" sz="1600" dirty="0"/>
              <a:t>This reduced minority recipients and led to a US Dept of Education investigation on racial bias in the program</a:t>
            </a:r>
          </a:p>
          <a:p>
            <a:pPr marL="742950" lvl="1" indent="-285750" algn="just">
              <a:buFont typeface="Arial" panose="020B0604020202020204" pitchFamily="34" charset="0"/>
              <a:buChar char="•"/>
            </a:pPr>
            <a:r>
              <a:rPr lang="en-US" sz="1600" dirty="0"/>
              <a:t>Disparate effects on minorities were found to be an inadvertent side effect</a:t>
            </a:r>
          </a:p>
          <a:p>
            <a:pPr marL="742950" lvl="1" indent="-285750" algn="just">
              <a:buFont typeface="Arial" panose="020B0604020202020204" pitchFamily="34" charset="0"/>
              <a:buChar char="•"/>
            </a:pPr>
            <a:endParaRPr lang="en-US" sz="1600" dirty="0"/>
          </a:p>
          <a:p>
            <a:pPr marL="1200150" lvl="2"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solidFill>
                  <a:schemeClr val="accent1">
                    <a:lumMod val="75000"/>
                  </a:schemeClr>
                </a:solidFill>
              </a:rPr>
              <a:t>In April 2021 there was another push for reform</a:t>
            </a:r>
          </a:p>
          <a:p>
            <a:pPr marL="742950" lvl="1" indent="-285750" algn="just">
              <a:buFont typeface="Arial" panose="020B0604020202020204" pitchFamily="34" charset="0"/>
              <a:buChar char="•"/>
            </a:pPr>
            <a:r>
              <a:rPr lang="en-US" sz="1600" dirty="0"/>
              <a:t>The Florida Senate passed a bill in which yearly funding for Bright Futures was tied to the state budget instead of guaranteeing the scholarships</a:t>
            </a:r>
          </a:p>
          <a:p>
            <a:pPr marL="742950" lvl="1" indent="-285750" algn="just">
              <a:buFont typeface="Arial" panose="020B0604020202020204" pitchFamily="34" charset="0"/>
              <a:buChar char="•"/>
            </a:pPr>
            <a:r>
              <a:rPr lang="en-US" sz="1600" dirty="0"/>
              <a:t>The Florida House did not take action on the bill, so no change occurred</a:t>
            </a:r>
          </a:p>
          <a:p>
            <a:pPr marL="742950" lvl="1" indent="-285750" algn="just">
              <a:buFont typeface="Arial" panose="020B0604020202020204" pitchFamily="34" charset="0"/>
              <a:buChar char="•"/>
            </a:pPr>
            <a:r>
              <a:rPr lang="en-US" sz="1600" dirty="0"/>
              <a:t>Legislature agreed to remove $600 annual textbook stipend, saving $37.5 million/year</a:t>
            </a:r>
          </a:p>
          <a:p>
            <a:pPr marL="742950" lvl="1" indent="-285750" algn="just">
              <a:buFont typeface="Arial" panose="020B0604020202020204" pitchFamily="34" charset="0"/>
              <a:buChar char="•"/>
            </a:pPr>
            <a:r>
              <a:rPr lang="en-US" sz="1600" dirty="0"/>
              <a:t>Parents of high performing students are wary that these initiatives will resurface next year and suggest their students may take full-ride opportunities out of state since Bright Future’s future is uncertain</a:t>
            </a:r>
          </a:p>
          <a:p>
            <a:pPr marL="742950" lvl="1"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A12FC849-938A-4EC1-8FD2-D2F8B0EFFB94}"/>
              </a:ext>
            </a:extLst>
          </p:cNvPr>
          <p:cNvSpPr txBox="1"/>
          <p:nvPr/>
        </p:nvSpPr>
        <p:spPr>
          <a:xfrm>
            <a:off x="8842275" y="6490450"/>
            <a:ext cx="3002722" cy="230832"/>
          </a:xfrm>
          <a:prstGeom prst="rect">
            <a:avLst/>
          </a:prstGeom>
          <a:noFill/>
        </p:spPr>
        <p:txBody>
          <a:bodyPr wrap="square" rtlCol="0">
            <a:spAutoFit/>
          </a:bodyPr>
          <a:lstStyle/>
          <a:p>
            <a:r>
              <a:rPr lang="en-US" sz="900" dirty="0"/>
              <a:t>(Gallion, 2021), (McGlade, 2016), (Smiley, 2014) </a:t>
            </a:r>
          </a:p>
        </p:txBody>
      </p:sp>
    </p:spTree>
    <p:extLst>
      <p:ext uri="{BB962C8B-B14F-4D97-AF65-F5344CB8AC3E}">
        <p14:creationId xmlns:p14="http://schemas.microsoft.com/office/powerpoint/2010/main" val="363734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37096-0BE8-4002-A558-FD5B69DFD37B}"/>
              </a:ext>
            </a:extLst>
          </p:cNvPr>
          <p:cNvSpPr txBox="1"/>
          <p:nvPr/>
        </p:nvSpPr>
        <p:spPr>
          <a:xfrm>
            <a:off x="273199" y="365760"/>
            <a:ext cx="11645602" cy="7294305"/>
          </a:xfrm>
          <a:prstGeom prst="rect">
            <a:avLst/>
          </a:prstGeom>
          <a:noFill/>
        </p:spPr>
        <p:txBody>
          <a:bodyPr wrap="square" rtlCol="0">
            <a:spAutoFit/>
          </a:bodyPr>
          <a:lstStyle/>
          <a:p>
            <a:r>
              <a:rPr lang="en-US" dirty="0"/>
              <a:t>References:</a:t>
            </a:r>
          </a:p>
          <a:p>
            <a:endParaRPr lang="en-US" dirty="0"/>
          </a:p>
          <a:p>
            <a:r>
              <a:rPr lang="en-US" dirty="0"/>
              <a:t>Bullard, H. (2021, January 28). Lawmakers Must Reshape the Bright Futures Program to Build a</a:t>
            </a:r>
          </a:p>
          <a:p>
            <a:r>
              <a:rPr lang="en-US" dirty="0"/>
              <a:t>	 More Equitable Florida. FPI Home. https://www.floridapolicy.org/posts/to-build-a-more	-	equitable-florida-lawmakers-must-reshape-bright-futures-	program#:~:text=Only%206%20percent%20of%20Bright,has%20never%20exceeded%207%20	percent. </a:t>
            </a:r>
          </a:p>
          <a:p>
            <a:endParaRPr lang="en-US" dirty="0"/>
          </a:p>
          <a:p>
            <a:r>
              <a:rPr lang="en-US" dirty="0"/>
              <a:t>Florida Bright Futures Program Details: UF Office of Student Financial Aid and Scholarships. SFA </a:t>
            </a:r>
          </a:p>
          <a:p>
            <a:r>
              <a:rPr lang="en-US" dirty="0"/>
              <a:t>	Financial Aid Help. (n.d.). https://www.sfa.ufl.edu/types-of-aid/bright-futures/florida-bright-	futures-	program-details/. </a:t>
            </a:r>
          </a:p>
          <a:p>
            <a:endParaRPr lang="en-US" dirty="0"/>
          </a:p>
          <a:p>
            <a:r>
              <a:rPr lang="en-US" dirty="0"/>
              <a:t>Gallion, B. (2021, April 30). </a:t>
            </a:r>
            <a:r>
              <a:rPr lang="en-US" i="1" dirty="0"/>
              <a:t>Controversial bill making changes to Bright Futures remains stalled in Florida 	House</a:t>
            </a:r>
            <a:r>
              <a:rPr lang="en-US" dirty="0"/>
              <a:t>. Florida Today. 	https://www.floridatoday.com/story/news/education/2021/04/30/controversial-bright-futures-bill-	stalls-house/7249580002/</a:t>
            </a:r>
          </a:p>
          <a:p>
            <a:endParaRPr lang="en-US" dirty="0"/>
          </a:p>
          <a:p>
            <a:endParaRPr lang="en-US" dirty="0"/>
          </a:p>
          <a:p>
            <a:r>
              <a:rPr lang="en-US" dirty="0"/>
              <a:t>Hickman, D. (2009). The effects of higher education policy on the location decision of individuals: 	Evidence from Florida’s Bright Futures Scholarship Program [Review of </a:t>
            </a:r>
            <a:r>
              <a:rPr lang="en-US" i="1" dirty="0"/>
              <a:t>The effects of higher 	education policy on the location decision of individuals: Evidence from Florida’s Bright Futures 	Scholarship Program</a:t>
            </a:r>
            <a:r>
              <a:rPr lang="en-US" dirty="0"/>
              <a:t>]. </a:t>
            </a:r>
            <a:r>
              <a:rPr lang="en-US" i="1" dirty="0"/>
              <a:t>Regional Science and Urban Economics</a:t>
            </a:r>
            <a:r>
              <a:rPr lang="en-US" dirty="0"/>
              <a:t>, </a:t>
            </a:r>
            <a:r>
              <a:rPr lang="en-US" i="1" dirty="0"/>
              <a:t>39</a:t>
            </a:r>
            <a:r>
              <a:rPr lang="en-US" dirty="0"/>
              <a:t>. www.elsevier.com/ locate/ 	regec</a:t>
            </a:r>
          </a:p>
          <a:p>
            <a:endParaRPr lang="en-US" dirty="0"/>
          </a:p>
          <a:p>
            <a:endParaRPr lang="en-US" dirty="0"/>
          </a:p>
          <a:p>
            <a:endParaRPr lang="en-US" b="1" dirty="0"/>
          </a:p>
        </p:txBody>
      </p:sp>
    </p:spTree>
    <p:extLst>
      <p:ext uri="{BB962C8B-B14F-4D97-AF65-F5344CB8AC3E}">
        <p14:creationId xmlns:p14="http://schemas.microsoft.com/office/powerpoint/2010/main" val="1860876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C084B9-A35F-4FBD-8247-9BCD10DE86DF}"/>
              </a:ext>
            </a:extLst>
          </p:cNvPr>
          <p:cNvSpPr/>
          <p:nvPr/>
        </p:nvSpPr>
        <p:spPr>
          <a:xfrm>
            <a:off x="722142" y="204881"/>
            <a:ext cx="10747716" cy="6740307"/>
          </a:xfrm>
          <a:prstGeom prst="rect">
            <a:avLst/>
          </a:prstGeom>
        </p:spPr>
        <p:txBody>
          <a:bodyPr wrap="square">
            <a:spAutoFit/>
          </a:bodyPr>
          <a:lstStyle/>
          <a:p>
            <a:r>
              <a:rPr lang="en-US" dirty="0"/>
              <a:t>McGlade, C., &amp; Travis, S. (2016, October 21). </a:t>
            </a:r>
            <a:r>
              <a:rPr lang="en-US" i="1" dirty="0"/>
              <a:t>Minorities, poor hit hardest by stricter Bright Futures 	requirements</a:t>
            </a:r>
            <a:r>
              <a:rPr lang="en-US" dirty="0"/>
              <a:t>. Sun-Sentinel.com. https://www.sun-sentinel.com/news/education/sfl-	minorities-poor-hit-hardest-by-bright-futures-changes-20161021-htmlstory.html</a:t>
            </a:r>
          </a:p>
          <a:p>
            <a:r>
              <a:rPr lang="en-US" dirty="0"/>
              <a:t>	Mckinney, L. (2009). An Analysis of Policy Solutions to Improve the Efficiency and Equity of 	Florida’s 	Bright Futures Scholarship Program. Florida Journal of Educational 	Administration &amp;amp; Policy, 2(2), 	85–101. https://eric.ed.gov/?id=EJ930108. </a:t>
            </a:r>
          </a:p>
          <a:p>
            <a:endParaRPr lang="en-US" dirty="0"/>
          </a:p>
          <a:p>
            <a:endParaRPr lang="en-US" dirty="0"/>
          </a:p>
          <a:p>
            <a:r>
              <a:rPr lang="en-US" dirty="0"/>
              <a:t>Mitchell, M. (2018, October 4). Unkept Promises: State Cuts to Higher Education Threaten 	Access and Equity. Center on Budget and Policy Priorities. 	https://www.cbpp.org/research/state-budget-and-	tax/unkept-promises-state-cuts-to-	higher-education-threaten-access-and. </a:t>
            </a:r>
          </a:p>
          <a:p>
            <a:endParaRPr lang="en-US" dirty="0"/>
          </a:p>
          <a:p>
            <a:r>
              <a:rPr lang="en-US" dirty="0"/>
              <a:t>OPPAGA. (2004, March). https://silo.tips/download/march-2004-report-no. Most Bright Futures 	Scholars Perform Well and Remain Enrolled in College. https://silo.tips/download/march-	2004-report-no. </a:t>
            </a:r>
          </a:p>
          <a:p>
            <a:endParaRPr lang="en-US" dirty="0"/>
          </a:p>
          <a:p>
            <a:r>
              <a:rPr lang="en-US" dirty="0"/>
              <a:t>PEPC. (1999, December). Florida's Bright Futures Scholarship Program: A Baseline Evaluation. 	https://www.fasfaa.org/assets/FL_Aid_History/%281999%29%20Florida%27s%20Bright%20Futu	res%20Scholarship%20Program%20-%20A%20Baseline%20Evaluation.pdf.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0200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249215-5622-4537-B25B-F63D713949AA}"/>
              </a:ext>
            </a:extLst>
          </p:cNvPr>
          <p:cNvSpPr/>
          <p:nvPr/>
        </p:nvSpPr>
        <p:spPr>
          <a:xfrm>
            <a:off x="211016" y="460106"/>
            <a:ext cx="11493306" cy="5632311"/>
          </a:xfrm>
          <a:prstGeom prst="rect">
            <a:avLst/>
          </a:prstGeom>
        </p:spPr>
        <p:txBody>
          <a:bodyPr wrap="square">
            <a:spAutoFit/>
          </a:bodyPr>
          <a:lstStyle/>
          <a:p>
            <a:r>
              <a:rPr lang="en-US" dirty="0"/>
              <a:t>Smiley, D., &amp; McGrory, K. (2014, September 17). Feds investigate Florida’s Bright Futures scholarships. </a:t>
            </a:r>
            <a:r>
              <a:rPr lang="en-US" i="1" dirty="0"/>
              <a:t>Miami Herald</a:t>
            </a:r>
            <a:r>
              <a:rPr lang="en-US" dirty="0"/>
              <a:t>. https://www.miamiherald.com/news/local/education/article1961828.html</a:t>
            </a:r>
          </a:p>
          <a:p>
            <a:endParaRPr lang="en-US" dirty="0"/>
          </a:p>
          <a:p>
            <a:endParaRPr lang="en-US" dirty="0"/>
          </a:p>
          <a:p>
            <a:r>
              <a:rPr lang="en-US" dirty="0"/>
              <a:t>Stranahan, H. A., &amp; Borg, M. O. (2004). Some Futures are Brighter than Others: the Net Benefits 	Received by Florida Bright Futures Scholarship Recipients. Public Finance Review, 32(1), 105–	126. https://doi.org/10.1177/1091142103258229</a:t>
            </a:r>
          </a:p>
          <a:p>
            <a:endParaRPr lang="en-US" dirty="0"/>
          </a:p>
          <a:p>
            <a:endParaRPr lang="en-US" dirty="0"/>
          </a:p>
          <a:p>
            <a:r>
              <a:rPr lang="en-US" dirty="0"/>
              <a:t>Tennessee Higher Education Commission. (2012, July). A Comparison of States' Lottery 	Scholarship Programs. 	https://thec.ppr.tn.gov/THECSIS/Lottery/pdfs/SpecialReports/A%20Comparison%20of%20St	ates'%20Lottery%20Scholarship%20Programs%20120717.pdf. </a:t>
            </a:r>
          </a:p>
          <a:p>
            <a:endParaRPr lang="en-US" dirty="0"/>
          </a:p>
          <a:p>
            <a:endParaRPr lang="en-US" dirty="0"/>
          </a:p>
          <a:p>
            <a:r>
              <a:rPr lang="en-US" dirty="0"/>
              <a:t>Zhang, L., Hu, S., &amp; Sensenig, V. (2013). The Effect of Florida's Bright Futures Program on College 	Enrollment and Degree Production: An Aggregated-Level Analysis. Research in Higher 	Education, 	54(7), 746-764. https://doi.org/10.1007/s11162-013-9293-8</a:t>
            </a:r>
          </a:p>
          <a:p>
            <a:endParaRPr lang="en-US" dirty="0"/>
          </a:p>
          <a:p>
            <a:endParaRPr lang="en-US" dirty="0"/>
          </a:p>
        </p:txBody>
      </p:sp>
    </p:spTree>
    <p:extLst>
      <p:ext uri="{BB962C8B-B14F-4D97-AF65-F5344CB8AC3E}">
        <p14:creationId xmlns:p14="http://schemas.microsoft.com/office/powerpoint/2010/main" val="1096316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B972-0B7A-40CD-9E79-07E8A87AB03C}"/>
              </a:ext>
            </a:extLst>
          </p:cNvPr>
          <p:cNvSpPr>
            <a:spLocks noGrp="1"/>
          </p:cNvSpPr>
          <p:nvPr>
            <p:ph type="title"/>
          </p:nvPr>
        </p:nvSpPr>
        <p:spPr>
          <a:xfrm>
            <a:off x="160866" y="289672"/>
            <a:ext cx="8686800" cy="1468800"/>
          </a:xfrm>
        </p:spPr>
        <p:txBody>
          <a:bodyPr>
            <a:normAutofit/>
          </a:bodyPr>
          <a:lstStyle/>
          <a:p>
            <a:pPr algn="l"/>
            <a:r>
              <a:rPr lang="en-US" b="1" dirty="0"/>
              <a:t>What is the bright futures Scholarship?</a:t>
            </a:r>
          </a:p>
        </p:txBody>
      </p:sp>
      <p:sp>
        <p:nvSpPr>
          <p:cNvPr id="4" name="Text Placeholder 3">
            <a:extLst>
              <a:ext uri="{FF2B5EF4-FFF2-40B4-BE49-F238E27FC236}">
                <a16:creationId xmlns:a16="http://schemas.microsoft.com/office/drawing/2014/main" id="{D21D1B29-8D5F-4384-B2CB-1EDEA09594D5}"/>
              </a:ext>
            </a:extLst>
          </p:cNvPr>
          <p:cNvSpPr>
            <a:spLocks noGrp="1"/>
          </p:cNvSpPr>
          <p:nvPr>
            <p:ph type="body" idx="1"/>
          </p:nvPr>
        </p:nvSpPr>
        <p:spPr>
          <a:xfrm>
            <a:off x="5300870" y="3401046"/>
            <a:ext cx="6755426" cy="1015663"/>
          </a:xfrm>
        </p:spPr>
        <p:txBody>
          <a:bodyPr>
            <a:normAutofit/>
          </a:bodyPr>
          <a:lstStyle/>
          <a:p>
            <a:pPr algn="l"/>
            <a:r>
              <a:rPr lang="en-US" sz="2400" dirty="0"/>
              <a:t>100% Tuition and Fees at ANY Florida state college/university, plus $300 stipend</a:t>
            </a:r>
          </a:p>
        </p:txBody>
      </p:sp>
      <p:graphicFrame>
        <p:nvGraphicFramePr>
          <p:cNvPr id="24" name="Content Placeholder 8" descr="Icon SmartArt graphic">
            <a:extLst>
              <a:ext uri="{FF2B5EF4-FFF2-40B4-BE49-F238E27FC236}">
                <a16:creationId xmlns:a16="http://schemas.microsoft.com/office/drawing/2014/main" id="{1E8F1206-26E1-9E44-A1A9-B061CF0EEA5A}"/>
              </a:ext>
            </a:extLst>
          </p:cNvPr>
          <p:cNvGraphicFramePr>
            <a:graphicFrameLocks noGrp="1"/>
          </p:cNvGraphicFramePr>
          <p:nvPr>
            <p:ph idx="4294967295"/>
            <p:extLst>
              <p:ext uri="{D42A27DB-BD31-4B8C-83A1-F6EECF244321}">
                <p14:modId xmlns:p14="http://schemas.microsoft.com/office/powerpoint/2010/main" val="1173658815"/>
              </p:ext>
            </p:extLst>
          </p:nvPr>
        </p:nvGraphicFramePr>
        <p:xfrm>
          <a:off x="273841" y="3300095"/>
          <a:ext cx="4716463" cy="3124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descr="students observing teacher do science experiment">
            <a:extLst>
              <a:ext uri="{FF2B5EF4-FFF2-40B4-BE49-F238E27FC236}">
                <a16:creationId xmlns:a16="http://schemas.microsoft.com/office/drawing/2014/main" id="{6AC1EBEB-9D74-3E4C-9BDC-668D2D212A5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99" b="-2"/>
          <a:stretch/>
        </p:blipFill>
        <p:spPr>
          <a:xfrm>
            <a:off x="9404257" y="625358"/>
            <a:ext cx="1846073" cy="2428446"/>
          </a:xfrm>
          <a:prstGeom prst="rect">
            <a:avLst/>
          </a:prstGeom>
        </p:spPr>
      </p:pic>
      <p:sp>
        <p:nvSpPr>
          <p:cNvPr id="3" name="TextBox 2">
            <a:extLst>
              <a:ext uri="{FF2B5EF4-FFF2-40B4-BE49-F238E27FC236}">
                <a16:creationId xmlns:a16="http://schemas.microsoft.com/office/drawing/2014/main" id="{8F0490AE-A162-4B0B-A3AD-4DFB7CBD04B4}"/>
              </a:ext>
            </a:extLst>
          </p:cNvPr>
          <p:cNvSpPr txBox="1"/>
          <p:nvPr/>
        </p:nvSpPr>
        <p:spPr>
          <a:xfrm>
            <a:off x="160866" y="1853475"/>
            <a:ext cx="8054666" cy="1200329"/>
          </a:xfrm>
          <a:prstGeom prst="rect">
            <a:avLst/>
          </a:prstGeom>
          <a:noFill/>
        </p:spPr>
        <p:txBody>
          <a:bodyPr wrap="square" rtlCol="0">
            <a:spAutoFit/>
          </a:bodyPr>
          <a:lstStyle/>
          <a:p>
            <a:pPr algn="just"/>
            <a:r>
              <a:rPr lang="en-US" dirty="0"/>
              <a:t>Bright Futures is a merit-based scholarship program based on academic performance, standardized test scores, and community service. Students with higher academic performance receive higher levels of aid.  </a:t>
            </a:r>
          </a:p>
        </p:txBody>
      </p:sp>
      <p:sp>
        <p:nvSpPr>
          <p:cNvPr id="15" name="Text Placeholder 3">
            <a:extLst>
              <a:ext uri="{FF2B5EF4-FFF2-40B4-BE49-F238E27FC236}">
                <a16:creationId xmlns:a16="http://schemas.microsoft.com/office/drawing/2014/main" id="{49A31246-2059-4E62-AB3C-E0B8FF8FA01F}"/>
              </a:ext>
            </a:extLst>
          </p:cNvPr>
          <p:cNvSpPr txBox="1">
            <a:spLocks/>
          </p:cNvSpPr>
          <p:nvPr/>
        </p:nvSpPr>
        <p:spPr>
          <a:xfrm>
            <a:off x="5300870" y="4521391"/>
            <a:ext cx="6625223" cy="846707"/>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buClr>
              <a:buSzPct val="100000"/>
              <a:buFont typeface="Arial"/>
              <a:buNone/>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gn="l"/>
            <a:r>
              <a:rPr lang="en-US" sz="2400" dirty="0"/>
              <a:t>75% Tuition and Fees ANY Florida state college/university</a:t>
            </a:r>
          </a:p>
        </p:txBody>
      </p:sp>
      <p:sp>
        <p:nvSpPr>
          <p:cNvPr id="17" name="Text Placeholder 3">
            <a:extLst>
              <a:ext uri="{FF2B5EF4-FFF2-40B4-BE49-F238E27FC236}">
                <a16:creationId xmlns:a16="http://schemas.microsoft.com/office/drawing/2014/main" id="{BAAF5D62-C437-48FF-B086-B1BDB1165902}"/>
              </a:ext>
            </a:extLst>
          </p:cNvPr>
          <p:cNvSpPr txBox="1">
            <a:spLocks/>
          </p:cNvSpPr>
          <p:nvPr/>
        </p:nvSpPr>
        <p:spPr>
          <a:xfrm>
            <a:off x="5300870" y="5577461"/>
            <a:ext cx="6625223" cy="846707"/>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buClr>
              <a:buSzPct val="100000"/>
              <a:buFont typeface="Arial"/>
              <a:buNone/>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gn="l"/>
            <a:r>
              <a:rPr lang="en-US" sz="2400" dirty="0"/>
              <a:t>75% Tuition and Fees AT any Florida vocational school</a:t>
            </a:r>
          </a:p>
        </p:txBody>
      </p:sp>
      <p:sp>
        <p:nvSpPr>
          <p:cNvPr id="9" name="TextBox 8">
            <a:extLst>
              <a:ext uri="{FF2B5EF4-FFF2-40B4-BE49-F238E27FC236}">
                <a16:creationId xmlns:a16="http://schemas.microsoft.com/office/drawing/2014/main" id="{BA357714-59ED-4394-ACF1-77F39867D062}"/>
              </a:ext>
            </a:extLst>
          </p:cNvPr>
          <p:cNvSpPr txBox="1"/>
          <p:nvPr/>
        </p:nvSpPr>
        <p:spPr>
          <a:xfrm>
            <a:off x="8678583" y="3032335"/>
            <a:ext cx="3391761" cy="230832"/>
          </a:xfrm>
          <a:prstGeom prst="rect">
            <a:avLst/>
          </a:prstGeom>
          <a:noFill/>
        </p:spPr>
        <p:txBody>
          <a:bodyPr wrap="square" rtlCol="0">
            <a:spAutoFit/>
          </a:bodyPr>
          <a:lstStyle/>
          <a:p>
            <a:r>
              <a:rPr lang="en-US" sz="900" dirty="0">
                <a:hlinkClick r:id="rId10" tooltip="http://theconversation.com/thinking-critically-on-critical-thinking-why-scientists-skills-need-to-spread-15005"/>
              </a:rPr>
              <a:t>This Photo</a:t>
            </a:r>
            <a:r>
              <a:rPr lang="en-US" sz="900" dirty="0"/>
              <a:t> </a:t>
            </a:r>
            <a:r>
              <a:rPr lang="en-US" sz="900" dirty="0">
                <a:solidFill>
                  <a:schemeClr val="accent1"/>
                </a:solidFill>
              </a:rPr>
              <a:t>by Unknown Author is licensed under </a:t>
            </a:r>
            <a:r>
              <a:rPr lang="en-US" sz="900" dirty="0">
                <a:hlinkClick r:id="rId11" tooltip="https://creativecommons.org/licenses/by-nd/3.0/"/>
              </a:rPr>
              <a:t>CC BY-ND</a:t>
            </a:r>
            <a:endParaRPr lang="en-US" sz="900" dirty="0"/>
          </a:p>
        </p:txBody>
      </p:sp>
      <p:sp>
        <p:nvSpPr>
          <p:cNvPr id="5" name="TextBox 4">
            <a:extLst>
              <a:ext uri="{FF2B5EF4-FFF2-40B4-BE49-F238E27FC236}">
                <a16:creationId xmlns:a16="http://schemas.microsoft.com/office/drawing/2014/main" id="{F107A4CA-A1F7-4DE5-A82E-C7D85A24C097}"/>
              </a:ext>
            </a:extLst>
          </p:cNvPr>
          <p:cNvSpPr txBox="1"/>
          <p:nvPr/>
        </p:nvSpPr>
        <p:spPr>
          <a:xfrm>
            <a:off x="9221897" y="6076488"/>
            <a:ext cx="2833487" cy="507831"/>
          </a:xfrm>
          <a:prstGeom prst="rect">
            <a:avLst/>
          </a:prstGeom>
          <a:noFill/>
        </p:spPr>
        <p:txBody>
          <a:bodyPr wrap="square" rtlCol="0">
            <a:spAutoFit/>
          </a:bodyPr>
          <a:lstStyle/>
          <a:p>
            <a:endParaRPr lang="en-US" dirty="0"/>
          </a:p>
          <a:p>
            <a:r>
              <a:rPr lang="en-US" sz="900" dirty="0"/>
              <a:t>(Florida Bright Futures Program Details, n.d.)</a:t>
            </a:r>
          </a:p>
        </p:txBody>
      </p:sp>
    </p:spTree>
    <p:extLst>
      <p:ext uri="{BB962C8B-B14F-4D97-AF65-F5344CB8AC3E}">
        <p14:creationId xmlns:p14="http://schemas.microsoft.com/office/powerpoint/2010/main" val="27014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7977983" y="139145"/>
            <a:ext cx="3761852" cy="5571065"/>
          </a:xfrm>
        </p:spPr>
        <p:txBody>
          <a:bodyPr anchor="ctr">
            <a:normAutofit/>
          </a:bodyPr>
          <a:lstStyle/>
          <a:p>
            <a:pPr algn="ctr"/>
            <a:r>
              <a:rPr lang="en-US" sz="3600" b="1" dirty="0"/>
              <a:t>Merit-Based scholarships are a growing trend </a:t>
            </a:r>
          </a:p>
        </p:txBody>
      </p:sp>
      <p:sp>
        <p:nvSpPr>
          <p:cNvPr id="11" name="Rectangle 10">
            <a:extLst>
              <a:ext uri="{FF2B5EF4-FFF2-40B4-BE49-F238E27FC236}">
                <a16:creationId xmlns:a16="http://schemas.microsoft.com/office/drawing/2014/main" id="{8FBC750A-B8E7-49A0-A00A-F7245127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44D0436-4FAC-43D1-9565-515BBE80D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 name="Straight Connector 14">
            <a:extLst>
              <a:ext uri="{FF2B5EF4-FFF2-40B4-BE49-F238E27FC236}">
                <a16:creationId xmlns:a16="http://schemas.microsoft.com/office/drawing/2014/main" id="{9F82E424-AAF6-43AC-AC56-03BA23E0C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6" name="Content Placeholder 5" descr="chart placeholder">
            <a:extLst>
              <a:ext uri="{FF2B5EF4-FFF2-40B4-BE49-F238E27FC236}">
                <a16:creationId xmlns:a16="http://schemas.microsoft.com/office/drawing/2014/main" id="{4F8339CB-596F-46C7-A612-EA1CB5750EDB}"/>
              </a:ext>
            </a:extLst>
          </p:cNvPr>
          <p:cNvGraphicFramePr>
            <a:graphicFrameLocks noGrp="1"/>
          </p:cNvGraphicFramePr>
          <p:nvPr>
            <p:ph idx="1"/>
            <p:extLst>
              <p:ext uri="{D42A27DB-BD31-4B8C-83A1-F6EECF244321}">
                <p14:modId xmlns:p14="http://schemas.microsoft.com/office/powerpoint/2010/main" val="2317699637"/>
              </p:ext>
            </p:extLst>
          </p:nvPr>
        </p:nvGraphicFramePr>
        <p:xfrm>
          <a:off x="261258" y="643467"/>
          <a:ext cx="7110910" cy="55710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1493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4F96F-B0BE-4E84-A401-8F8438058CAB}"/>
              </a:ext>
            </a:extLst>
          </p:cNvPr>
          <p:cNvSpPr>
            <a:spLocks noGrp="1"/>
          </p:cNvSpPr>
          <p:nvPr>
            <p:ph type="title"/>
          </p:nvPr>
        </p:nvSpPr>
        <p:spPr>
          <a:xfrm>
            <a:off x="1768197" y="92939"/>
            <a:ext cx="8655605" cy="1276651"/>
          </a:xfrm>
        </p:spPr>
        <p:txBody>
          <a:bodyPr>
            <a:normAutofit/>
          </a:bodyPr>
          <a:lstStyle/>
          <a:p>
            <a:pPr algn="ctr"/>
            <a:r>
              <a:rPr lang="en-US" b="1" dirty="0">
                <a:solidFill>
                  <a:schemeClr val="tx1"/>
                </a:solidFill>
              </a:rPr>
              <a:t>What</a:t>
            </a:r>
            <a:r>
              <a:rPr lang="en-US" b="1" dirty="0"/>
              <a:t> </a:t>
            </a:r>
            <a:r>
              <a:rPr lang="en-US" b="1" dirty="0">
                <a:solidFill>
                  <a:schemeClr val="tx1"/>
                </a:solidFill>
              </a:rPr>
              <a:t>ARE the </a:t>
            </a:r>
            <a:r>
              <a:rPr lang="en-US" b="1" dirty="0"/>
              <a:t>Goals</a:t>
            </a:r>
            <a:r>
              <a:rPr lang="en-US" b="1" dirty="0">
                <a:solidFill>
                  <a:schemeClr val="tx1"/>
                </a:solidFill>
              </a:rPr>
              <a:t> of bright futures?</a:t>
            </a:r>
            <a:endParaRPr lang="en-US" dirty="0">
              <a:solidFill>
                <a:schemeClr val="tx1"/>
              </a:solidFill>
            </a:endParaRPr>
          </a:p>
        </p:txBody>
      </p:sp>
      <p:pic>
        <p:nvPicPr>
          <p:cNvPr id="6" name="Picture 5">
            <a:extLst>
              <a:ext uri="{FF2B5EF4-FFF2-40B4-BE49-F238E27FC236}">
                <a16:creationId xmlns:a16="http://schemas.microsoft.com/office/drawing/2014/main" id="{CC1D6503-B29F-4261-8D38-75FF297A7A4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90691" y="2018474"/>
            <a:ext cx="4230254" cy="2821051"/>
          </a:xfrm>
          <a:prstGeom prst="rect">
            <a:avLst/>
          </a:prstGeom>
        </p:spPr>
      </p:pic>
      <p:sp>
        <p:nvSpPr>
          <p:cNvPr id="11" name="TextBox 10">
            <a:extLst>
              <a:ext uri="{FF2B5EF4-FFF2-40B4-BE49-F238E27FC236}">
                <a16:creationId xmlns:a16="http://schemas.microsoft.com/office/drawing/2014/main" id="{48C1BB9D-0734-4D49-AE66-A96329C29F4A}"/>
              </a:ext>
            </a:extLst>
          </p:cNvPr>
          <p:cNvSpPr txBox="1"/>
          <p:nvPr/>
        </p:nvSpPr>
        <p:spPr>
          <a:xfrm>
            <a:off x="701964" y="1496291"/>
            <a:ext cx="6446981" cy="4801314"/>
          </a:xfrm>
          <a:prstGeom prst="rect">
            <a:avLst/>
          </a:prstGeom>
          <a:noFill/>
        </p:spPr>
        <p:txBody>
          <a:bodyPr wrap="square" rtlCol="0">
            <a:spAutoFit/>
          </a:bodyPr>
          <a:lstStyle/>
          <a:p>
            <a:pPr marL="342900" indent="-342900">
              <a:buAutoNum type="arabicPeriod"/>
            </a:pPr>
            <a:r>
              <a:rPr lang="en-US" dirty="0"/>
              <a:t>Help reduce the effects of rising </a:t>
            </a:r>
            <a:r>
              <a:rPr lang="en-US" i="1" dirty="0">
                <a:solidFill>
                  <a:schemeClr val="accent1">
                    <a:lumMod val="60000"/>
                    <a:lumOff val="40000"/>
                  </a:schemeClr>
                </a:solidFill>
              </a:rPr>
              <a:t>college prices</a:t>
            </a:r>
            <a:r>
              <a:rPr lang="en-US" i="1" dirty="0"/>
              <a:t> </a:t>
            </a:r>
            <a:r>
              <a:rPr lang="en-US" dirty="0"/>
              <a:t>on middle income families</a:t>
            </a:r>
          </a:p>
          <a:p>
            <a:pPr marL="342900" indent="-342900">
              <a:buAutoNum type="arabicPeriod"/>
            </a:pPr>
            <a:endParaRPr lang="en-US" dirty="0"/>
          </a:p>
          <a:p>
            <a:pPr marL="342900" indent="-342900">
              <a:buFont typeface="+mj-lt"/>
              <a:buAutoNum type="arabicPeriod"/>
            </a:pPr>
            <a:r>
              <a:rPr lang="en-US" dirty="0"/>
              <a:t>Promote better </a:t>
            </a:r>
            <a:r>
              <a:rPr lang="en-US" i="1" dirty="0">
                <a:solidFill>
                  <a:schemeClr val="accent1">
                    <a:lumMod val="60000"/>
                    <a:lumOff val="40000"/>
                  </a:schemeClr>
                </a:solidFill>
              </a:rPr>
              <a:t>preparation</a:t>
            </a:r>
            <a:r>
              <a:rPr lang="en-US" i="1" dirty="0"/>
              <a:t> </a:t>
            </a:r>
            <a:r>
              <a:rPr lang="en-US" dirty="0"/>
              <a:t>for college while students are in high school</a:t>
            </a:r>
          </a:p>
          <a:p>
            <a:pPr marL="342900" indent="-342900">
              <a:buFont typeface="+mj-lt"/>
              <a:buAutoNum type="arabicPeriod"/>
            </a:pPr>
            <a:endParaRPr lang="en-US" dirty="0"/>
          </a:p>
          <a:p>
            <a:pPr marL="342900" indent="-342900">
              <a:buFont typeface="+mj-lt"/>
              <a:buAutoNum type="arabicPeriod"/>
            </a:pPr>
            <a:r>
              <a:rPr lang="en-US" dirty="0"/>
              <a:t>Promote better academic </a:t>
            </a:r>
            <a:r>
              <a:rPr lang="en-US" i="1" dirty="0">
                <a:solidFill>
                  <a:schemeClr val="accent1">
                    <a:lumMod val="60000"/>
                    <a:lumOff val="40000"/>
                  </a:schemeClr>
                </a:solidFill>
              </a:rPr>
              <a:t>achievement</a:t>
            </a:r>
            <a:r>
              <a:rPr lang="en-US" i="1" dirty="0"/>
              <a:t> </a:t>
            </a:r>
            <a:r>
              <a:rPr lang="en-US" dirty="0"/>
              <a:t>after students reach college</a:t>
            </a:r>
          </a:p>
          <a:p>
            <a:endParaRPr lang="en-US" dirty="0"/>
          </a:p>
          <a:p>
            <a:r>
              <a:rPr lang="en-US" dirty="0"/>
              <a:t>4. </a:t>
            </a:r>
            <a:r>
              <a:rPr lang="en-US" dirty="0">
                <a:solidFill>
                  <a:schemeClr val="accent1">
                    <a:lumMod val="60000"/>
                    <a:lumOff val="40000"/>
                  </a:schemeClr>
                </a:solidFill>
              </a:rPr>
              <a:t>S</a:t>
            </a:r>
            <a:r>
              <a:rPr lang="en-US" i="1" dirty="0">
                <a:solidFill>
                  <a:schemeClr val="accent1">
                    <a:lumMod val="60000"/>
                    <a:lumOff val="40000"/>
                  </a:schemeClr>
                </a:solidFill>
              </a:rPr>
              <a:t>ave money by</a:t>
            </a:r>
            <a:r>
              <a:rPr lang="en-US" dirty="0"/>
              <a:t> better preparing students </a:t>
            </a:r>
          </a:p>
          <a:p>
            <a:pPr marL="742950" lvl="1" indent="-285750">
              <a:buFont typeface="Arial" panose="020B0604020202020204" pitchFamily="34" charset="0"/>
              <a:buChar char="•"/>
            </a:pPr>
            <a:r>
              <a:rPr lang="en-US" dirty="0"/>
              <a:t>less likely to need remedial courses </a:t>
            </a:r>
          </a:p>
          <a:p>
            <a:pPr marL="742950" lvl="1" indent="-285750">
              <a:buFont typeface="Arial" panose="020B0604020202020204" pitchFamily="34" charset="0"/>
              <a:buChar char="•"/>
            </a:pPr>
            <a:r>
              <a:rPr lang="en-US" dirty="0"/>
              <a:t>more likely to complete their degree programs in timely manner</a:t>
            </a:r>
          </a:p>
          <a:p>
            <a:pPr marL="742950" lvl="1" indent="-285750">
              <a:buFont typeface="Arial" panose="020B0604020202020204" pitchFamily="34" charset="0"/>
              <a:buChar char="•"/>
            </a:pPr>
            <a:endParaRPr lang="en-US" dirty="0"/>
          </a:p>
          <a:p>
            <a:pPr marL="342900" indent="-342900">
              <a:buFont typeface="+mj-lt"/>
              <a:buAutoNum type="arabicPeriod" startAt="5"/>
            </a:pPr>
            <a:r>
              <a:rPr lang="en-US" dirty="0"/>
              <a:t>E</a:t>
            </a:r>
            <a:r>
              <a:rPr lang="en-US" i="1" dirty="0"/>
              <a:t>ncourage talented students to </a:t>
            </a:r>
            <a:r>
              <a:rPr lang="en-US" i="1" dirty="0">
                <a:solidFill>
                  <a:schemeClr val="accent1">
                    <a:lumMod val="60000"/>
                    <a:lumOff val="40000"/>
                  </a:schemeClr>
                </a:solidFill>
              </a:rPr>
              <a:t>attend in-state </a:t>
            </a:r>
            <a:r>
              <a:rPr lang="en-US" dirty="0">
                <a:solidFill>
                  <a:schemeClr val="accent1">
                    <a:lumMod val="60000"/>
                    <a:lumOff val="40000"/>
                  </a:schemeClr>
                </a:solidFill>
              </a:rPr>
              <a:t>colleges</a:t>
            </a:r>
            <a:r>
              <a:rPr lang="en-US" dirty="0"/>
              <a:t> and </a:t>
            </a:r>
            <a:r>
              <a:rPr lang="en-US" i="1" dirty="0">
                <a:solidFill>
                  <a:schemeClr val="accent1">
                    <a:lumMod val="60000"/>
                    <a:lumOff val="40000"/>
                  </a:schemeClr>
                </a:solidFill>
              </a:rPr>
              <a:t>remain residents</a:t>
            </a:r>
            <a:r>
              <a:rPr lang="en-US" dirty="0">
                <a:solidFill>
                  <a:schemeClr val="accent1">
                    <a:lumMod val="60000"/>
                    <a:lumOff val="40000"/>
                  </a:schemeClr>
                </a:solidFill>
              </a:rPr>
              <a:t> </a:t>
            </a:r>
            <a:r>
              <a:rPr lang="en-US" dirty="0"/>
              <a:t>after graduation</a:t>
            </a:r>
          </a:p>
          <a:p>
            <a:endParaRPr lang="en-US" dirty="0"/>
          </a:p>
        </p:txBody>
      </p:sp>
      <p:sp>
        <p:nvSpPr>
          <p:cNvPr id="3" name="Rectangle 2">
            <a:extLst>
              <a:ext uri="{FF2B5EF4-FFF2-40B4-BE49-F238E27FC236}">
                <a16:creationId xmlns:a16="http://schemas.microsoft.com/office/drawing/2014/main" id="{601C624B-7849-4F78-B45B-94B8F8A8C0A0}"/>
              </a:ext>
            </a:extLst>
          </p:cNvPr>
          <p:cNvSpPr/>
          <p:nvPr/>
        </p:nvSpPr>
        <p:spPr>
          <a:xfrm>
            <a:off x="7815770" y="4839525"/>
            <a:ext cx="3580095" cy="230832"/>
          </a:xfrm>
          <a:prstGeom prst="rect">
            <a:avLst/>
          </a:prstGeom>
        </p:spPr>
        <p:txBody>
          <a:bodyPr wrap="square">
            <a:spAutoFit/>
          </a:bodyPr>
          <a:lstStyle/>
          <a:p>
            <a:r>
              <a:rPr lang="en-US" sz="900" dirty="0">
                <a:hlinkClick r:id="rId6" tooltip="http://theconversation.com/thinking-critically-on-critical-thinking-why-scientists-skills-need-to-spread-15005"/>
              </a:rPr>
              <a:t>This Photo</a:t>
            </a:r>
            <a:r>
              <a:rPr lang="en-US" sz="900" dirty="0"/>
              <a:t> </a:t>
            </a:r>
            <a:r>
              <a:rPr lang="en-US" sz="900" dirty="0">
                <a:solidFill>
                  <a:schemeClr val="accent1"/>
                </a:solidFill>
              </a:rPr>
              <a:t>by Unknown Author is licensed under </a:t>
            </a:r>
            <a:r>
              <a:rPr lang="en-US" sz="900" dirty="0">
                <a:hlinkClick r:id="rId7" tooltip="https://creativecommons.org/licenses/by-nd/3.0/"/>
              </a:rPr>
              <a:t>CC BY-ND</a:t>
            </a:r>
            <a:endParaRPr lang="en-US" sz="900" dirty="0"/>
          </a:p>
        </p:txBody>
      </p:sp>
      <p:sp>
        <p:nvSpPr>
          <p:cNvPr id="4" name="Rectangle 3">
            <a:extLst>
              <a:ext uri="{FF2B5EF4-FFF2-40B4-BE49-F238E27FC236}">
                <a16:creationId xmlns:a16="http://schemas.microsoft.com/office/drawing/2014/main" id="{D5498270-2A21-4434-B6EE-E7895F0D7AAF}"/>
              </a:ext>
            </a:extLst>
          </p:cNvPr>
          <p:cNvSpPr/>
          <p:nvPr/>
        </p:nvSpPr>
        <p:spPr>
          <a:xfrm>
            <a:off x="8887926" y="6413021"/>
            <a:ext cx="1164101" cy="230832"/>
          </a:xfrm>
          <a:prstGeom prst="rect">
            <a:avLst/>
          </a:prstGeom>
        </p:spPr>
        <p:txBody>
          <a:bodyPr wrap="none">
            <a:spAutoFit/>
          </a:bodyPr>
          <a:lstStyle/>
          <a:p>
            <a:r>
              <a:rPr lang="en-US" sz="900" dirty="0"/>
              <a:t>(Mckinney, 2009) </a:t>
            </a:r>
          </a:p>
        </p:txBody>
      </p:sp>
    </p:spTree>
    <p:extLst>
      <p:ext uri="{BB962C8B-B14F-4D97-AF65-F5344CB8AC3E}">
        <p14:creationId xmlns:p14="http://schemas.microsoft.com/office/powerpoint/2010/main" val="2706815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F729-E376-4465-9526-50636FBEB935}"/>
              </a:ext>
            </a:extLst>
          </p:cNvPr>
          <p:cNvSpPr>
            <a:spLocks noGrp="1"/>
          </p:cNvSpPr>
          <p:nvPr>
            <p:ph type="title"/>
          </p:nvPr>
        </p:nvSpPr>
        <p:spPr>
          <a:xfrm>
            <a:off x="253518" y="119063"/>
            <a:ext cx="9905998" cy="1192902"/>
          </a:xfrm>
        </p:spPr>
        <p:txBody>
          <a:bodyPr/>
          <a:lstStyle/>
          <a:p>
            <a:r>
              <a:rPr lang="en-US" dirty="0"/>
              <a:t>Is bright futures achieving its </a:t>
            </a:r>
            <a:r>
              <a:rPr lang="en-US" dirty="0">
                <a:solidFill>
                  <a:schemeClr val="tx1"/>
                </a:solidFill>
              </a:rPr>
              <a:t>goals?</a:t>
            </a:r>
          </a:p>
        </p:txBody>
      </p:sp>
      <p:sp>
        <p:nvSpPr>
          <p:cNvPr id="4" name="Content Placeholder 3">
            <a:extLst>
              <a:ext uri="{FF2B5EF4-FFF2-40B4-BE49-F238E27FC236}">
                <a16:creationId xmlns:a16="http://schemas.microsoft.com/office/drawing/2014/main" id="{58F6D60B-2249-40F6-9CFE-841A74DD4212}"/>
              </a:ext>
            </a:extLst>
          </p:cNvPr>
          <p:cNvSpPr>
            <a:spLocks noGrp="1"/>
          </p:cNvSpPr>
          <p:nvPr>
            <p:ph sz="half" idx="2"/>
          </p:nvPr>
        </p:nvSpPr>
        <p:spPr>
          <a:xfrm>
            <a:off x="956331" y="1311965"/>
            <a:ext cx="10515599" cy="5193505"/>
          </a:xfrm>
        </p:spPr>
        <p:txBody>
          <a:bodyPr>
            <a:normAutofit/>
          </a:bodyPr>
          <a:lstStyle/>
          <a:p>
            <a:r>
              <a:rPr lang="en-US" sz="2000" dirty="0"/>
              <a:t>Help reduce the effects of rising </a:t>
            </a:r>
            <a:r>
              <a:rPr lang="en-US" sz="2000" i="1" dirty="0">
                <a:solidFill>
                  <a:schemeClr val="accent1">
                    <a:lumMod val="60000"/>
                    <a:lumOff val="40000"/>
                  </a:schemeClr>
                </a:solidFill>
              </a:rPr>
              <a:t>college prices</a:t>
            </a:r>
            <a:r>
              <a:rPr lang="en-US" sz="2000" i="1" dirty="0"/>
              <a:t> </a:t>
            </a:r>
            <a:r>
              <a:rPr lang="en-US" sz="2000" dirty="0"/>
              <a:t>on middle income families</a:t>
            </a:r>
          </a:p>
          <a:p>
            <a:pPr marL="342900" indent="-342900">
              <a:buAutoNum type="arabicPeriod"/>
            </a:pPr>
            <a:endParaRPr lang="en-US" dirty="0"/>
          </a:p>
          <a:p>
            <a:pPr marL="342900" indent="-342900">
              <a:buAutoNum type="arabicPeriod"/>
            </a:pPr>
            <a:endParaRPr lang="en-US" sz="2000" dirty="0"/>
          </a:p>
          <a:p>
            <a:r>
              <a:rPr lang="en-US" sz="2000" dirty="0"/>
              <a:t>Promote better </a:t>
            </a:r>
            <a:r>
              <a:rPr lang="en-US" sz="2000" i="1" dirty="0">
                <a:solidFill>
                  <a:schemeClr val="accent1">
                    <a:lumMod val="60000"/>
                    <a:lumOff val="40000"/>
                  </a:schemeClr>
                </a:solidFill>
              </a:rPr>
              <a:t>preparation</a:t>
            </a:r>
            <a:r>
              <a:rPr lang="en-US" sz="2000" i="1" dirty="0"/>
              <a:t> </a:t>
            </a:r>
            <a:r>
              <a:rPr lang="en-US" sz="2000" dirty="0"/>
              <a:t>for college while students are in high school</a:t>
            </a:r>
          </a:p>
          <a:p>
            <a:pPr marL="0" indent="0">
              <a:buNone/>
            </a:pPr>
            <a:r>
              <a:rPr lang="en-US" dirty="0"/>
              <a:t>	</a:t>
            </a:r>
          </a:p>
          <a:p>
            <a:pPr marL="0" indent="0">
              <a:buNone/>
            </a:pPr>
            <a:endParaRPr lang="en-US" dirty="0"/>
          </a:p>
          <a:p>
            <a:pPr marL="0" indent="0">
              <a:buNone/>
            </a:pPr>
            <a:endParaRPr lang="en-US" dirty="0"/>
          </a:p>
          <a:p>
            <a:endParaRPr lang="en-US" sz="2000" dirty="0"/>
          </a:p>
          <a:p>
            <a:r>
              <a:rPr lang="en-US" sz="2000" dirty="0"/>
              <a:t>Promote better academic </a:t>
            </a:r>
            <a:r>
              <a:rPr lang="en-US" sz="2000" i="1" dirty="0">
                <a:solidFill>
                  <a:schemeClr val="accent1">
                    <a:lumMod val="60000"/>
                    <a:lumOff val="40000"/>
                  </a:schemeClr>
                </a:solidFill>
              </a:rPr>
              <a:t>achievement</a:t>
            </a:r>
            <a:r>
              <a:rPr lang="en-US" sz="2000" i="1" dirty="0"/>
              <a:t> </a:t>
            </a:r>
            <a:r>
              <a:rPr lang="en-US" sz="2000" dirty="0"/>
              <a:t>after students reach college</a:t>
            </a:r>
          </a:p>
          <a:p>
            <a:pPr marL="0" indent="0">
              <a:buNone/>
            </a:pPr>
            <a:endParaRPr lang="en-US" dirty="0"/>
          </a:p>
          <a:p>
            <a:endParaRPr lang="en-US" dirty="0"/>
          </a:p>
          <a:p>
            <a:pPr marL="0" indent="0">
              <a:buNone/>
            </a:pPr>
            <a:endParaRPr lang="en-US" dirty="0"/>
          </a:p>
        </p:txBody>
      </p:sp>
      <p:sp>
        <p:nvSpPr>
          <p:cNvPr id="8" name="TextBox 7">
            <a:extLst>
              <a:ext uri="{FF2B5EF4-FFF2-40B4-BE49-F238E27FC236}">
                <a16:creationId xmlns:a16="http://schemas.microsoft.com/office/drawing/2014/main" id="{8EA2FB91-52C5-41D3-BD21-356E03A51834}"/>
              </a:ext>
            </a:extLst>
          </p:cNvPr>
          <p:cNvSpPr txBox="1"/>
          <p:nvPr/>
        </p:nvSpPr>
        <p:spPr>
          <a:xfrm>
            <a:off x="1380399" y="5162549"/>
            <a:ext cx="10091531" cy="1477328"/>
          </a:xfrm>
          <a:prstGeom prst="rect">
            <a:avLst/>
          </a:prstGeom>
          <a:noFill/>
        </p:spPr>
        <p:txBody>
          <a:bodyPr wrap="square" rtlCol="0">
            <a:spAutoFit/>
          </a:bodyPr>
          <a:lstStyle/>
          <a:p>
            <a:pPr algn="just"/>
            <a:r>
              <a:rPr lang="en-US" dirty="0"/>
              <a:t>Unclear. Some policy papers mention Bright Futures is effective in promoting academic achievement. This is likely based on the requirement to maintain a relatively high GPA to keep eligibility. However, evidence shows students are avoiding challenging curricula to maintain eligibility. Students in science, engineering, and computing programs frequently lose their Bright Futures scholarships.</a:t>
            </a:r>
          </a:p>
        </p:txBody>
      </p:sp>
      <p:pic>
        <p:nvPicPr>
          <p:cNvPr id="9" name="Graphic 8" descr="Question mark">
            <a:extLst>
              <a:ext uri="{FF2B5EF4-FFF2-40B4-BE49-F238E27FC236}">
                <a16:creationId xmlns:a16="http://schemas.microsoft.com/office/drawing/2014/main" id="{FC46850F-0D83-4BD4-BF3A-51590DAADF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963" y="5648748"/>
            <a:ext cx="504930" cy="504929"/>
          </a:xfrm>
          <a:prstGeom prst="rect">
            <a:avLst/>
          </a:prstGeom>
        </p:spPr>
      </p:pic>
      <p:pic>
        <p:nvPicPr>
          <p:cNvPr id="10" name="Graphic 9" descr="Question mark">
            <a:extLst>
              <a:ext uri="{FF2B5EF4-FFF2-40B4-BE49-F238E27FC236}">
                <a16:creationId xmlns:a16="http://schemas.microsoft.com/office/drawing/2014/main" id="{7F5C77AD-7E40-479D-902B-31B8486B68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954" y="3655579"/>
            <a:ext cx="504930" cy="504929"/>
          </a:xfrm>
          <a:prstGeom prst="rect">
            <a:avLst/>
          </a:prstGeom>
        </p:spPr>
      </p:pic>
      <p:pic>
        <p:nvPicPr>
          <p:cNvPr id="11" name="Graphic 10" descr="Checkmark">
            <a:extLst>
              <a:ext uri="{FF2B5EF4-FFF2-40B4-BE49-F238E27FC236}">
                <a16:creationId xmlns:a16="http://schemas.microsoft.com/office/drawing/2014/main" id="{4D059E51-9F81-4129-B124-19E72E26EA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963" y="1945126"/>
            <a:ext cx="386908" cy="386908"/>
          </a:xfrm>
          <a:prstGeom prst="rect">
            <a:avLst/>
          </a:prstGeom>
        </p:spPr>
      </p:pic>
      <p:sp>
        <p:nvSpPr>
          <p:cNvPr id="12" name="TextBox 11">
            <a:extLst>
              <a:ext uri="{FF2B5EF4-FFF2-40B4-BE49-F238E27FC236}">
                <a16:creationId xmlns:a16="http://schemas.microsoft.com/office/drawing/2014/main" id="{3FA01FD4-7D86-4785-9F0B-6EC5D5F46D81}"/>
              </a:ext>
            </a:extLst>
          </p:cNvPr>
          <p:cNvSpPr txBox="1"/>
          <p:nvPr/>
        </p:nvSpPr>
        <p:spPr>
          <a:xfrm>
            <a:off x="1570381" y="1945126"/>
            <a:ext cx="9647584" cy="369332"/>
          </a:xfrm>
          <a:prstGeom prst="rect">
            <a:avLst/>
          </a:prstGeom>
          <a:noFill/>
        </p:spPr>
        <p:txBody>
          <a:bodyPr wrap="square" rtlCol="0">
            <a:spAutoFit/>
          </a:bodyPr>
          <a:lstStyle/>
          <a:p>
            <a:r>
              <a:rPr lang="en-US" dirty="0"/>
              <a:t>The evidence shows middle income families have more affordable college choices.</a:t>
            </a:r>
          </a:p>
        </p:txBody>
      </p:sp>
      <p:sp>
        <p:nvSpPr>
          <p:cNvPr id="13" name="TextBox 12">
            <a:extLst>
              <a:ext uri="{FF2B5EF4-FFF2-40B4-BE49-F238E27FC236}">
                <a16:creationId xmlns:a16="http://schemas.microsoft.com/office/drawing/2014/main" id="{4016BEAD-A4BD-462D-B3CA-E004CC7336E7}"/>
              </a:ext>
            </a:extLst>
          </p:cNvPr>
          <p:cNvSpPr txBox="1"/>
          <p:nvPr/>
        </p:nvSpPr>
        <p:spPr>
          <a:xfrm>
            <a:off x="1522859" y="3307878"/>
            <a:ext cx="9806609" cy="1200329"/>
          </a:xfrm>
          <a:prstGeom prst="rect">
            <a:avLst/>
          </a:prstGeom>
          <a:noFill/>
        </p:spPr>
        <p:txBody>
          <a:bodyPr wrap="square" rtlCol="0">
            <a:spAutoFit/>
          </a:bodyPr>
          <a:lstStyle/>
          <a:p>
            <a:pPr algn="just"/>
            <a:r>
              <a:rPr lang="en-US" dirty="0"/>
              <a:t>College attendance and number of degrees earned are both up which may indicate better preparation. Or, it may just be a reflection of increased opportunity to attend college. Some data indicates teachers are inflating grades to keep students eligible for Bright  Futures. </a:t>
            </a:r>
          </a:p>
        </p:txBody>
      </p:sp>
      <p:sp>
        <p:nvSpPr>
          <p:cNvPr id="14" name="TextBox 13">
            <a:extLst>
              <a:ext uri="{FF2B5EF4-FFF2-40B4-BE49-F238E27FC236}">
                <a16:creationId xmlns:a16="http://schemas.microsoft.com/office/drawing/2014/main" id="{6F63C919-C1BA-48D4-82F5-E19B76679F6C}"/>
              </a:ext>
            </a:extLst>
          </p:cNvPr>
          <p:cNvSpPr txBox="1"/>
          <p:nvPr/>
        </p:nvSpPr>
        <p:spPr>
          <a:xfrm>
            <a:off x="10455966" y="6457258"/>
            <a:ext cx="1258956" cy="230832"/>
          </a:xfrm>
          <a:prstGeom prst="rect">
            <a:avLst/>
          </a:prstGeom>
          <a:noFill/>
        </p:spPr>
        <p:txBody>
          <a:bodyPr wrap="square" rtlCol="0">
            <a:spAutoFit/>
          </a:bodyPr>
          <a:lstStyle/>
          <a:p>
            <a:r>
              <a:rPr lang="en-US" sz="900" dirty="0"/>
              <a:t>(Zhang, 2013)</a:t>
            </a:r>
          </a:p>
        </p:txBody>
      </p:sp>
      <p:sp>
        <p:nvSpPr>
          <p:cNvPr id="15" name="TextBox 14">
            <a:extLst>
              <a:ext uri="{FF2B5EF4-FFF2-40B4-BE49-F238E27FC236}">
                <a16:creationId xmlns:a16="http://schemas.microsoft.com/office/drawing/2014/main" id="{6BA956F7-31D1-4A5E-B91D-FCCF983E0888}"/>
              </a:ext>
            </a:extLst>
          </p:cNvPr>
          <p:cNvSpPr txBox="1"/>
          <p:nvPr/>
        </p:nvSpPr>
        <p:spPr>
          <a:xfrm>
            <a:off x="9423074" y="6463309"/>
            <a:ext cx="1258956" cy="230832"/>
          </a:xfrm>
          <a:prstGeom prst="rect">
            <a:avLst/>
          </a:prstGeom>
          <a:noFill/>
        </p:spPr>
        <p:txBody>
          <a:bodyPr wrap="square" rtlCol="0">
            <a:spAutoFit/>
          </a:bodyPr>
          <a:lstStyle/>
          <a:p>
            <a:r>
              <a:rPr lang="en-US" sz="900" dirty="0"/>
              <a:t>(OPPAGA, 2004)</a:t>
            </a:r>
          </a:p>
        </p:txBody>
      </p:sp>
    </p:spTree>
    <p:extLst>
      <p:ext uri="{BB962C8B-B14F-4D97-AF65-F5344CB8AC3E}">
        <p14:creationId xmlns:p14="http://schemas.microsoft.com/office/powerpoint/2010/main" val="1754755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F729-E376-4465-9526-50636FBEB935}"/>
              </a:ext>
            </a:extLst>
          </p:cNvPr>
          <p:cNvSpPr>
            <a:spLocks noGrp="1"/>
          </p:cNvSpPr>
          <p:nvPr>
            <p:ph type="title"/>
          </p:nvPr>
        </p:nvSpPr>
        <p:spPr>
          <a:xfrm>
            <a:off x="253518" y="119063"/>
            <a:ext cx="9905998" cy="1117777"/>
          </a:xfrm>
        </p:spPr>
        <p:txBody>
          <a:bodyPr/>
          <a:lstStyle/>
          <a:p>
            <a:r>
              <a:rPr lang="en-US" dirty="0"/>
              <a:t>Is bright futures achieving its </a:t>
            </a:r>
            <a:r>
              <a:rPr lang="en-US" dirty="0">
                <a:solidFill>
                  <a:schemeClr val="tx1"/>
                </a:solidFill>
              </a:rPr>
              <a:t>goals?</a:t>
            </a:r>
          </a:p>
        </p:txBody>
      </p:sp>
      <p:sp>
        <p:nvSpPr>
          <p:cNvPr id="4" name="Content Placeholder 3">
            <a:extLst>
              <a:ext uri="{FF2B5EF4-FFF2-40B4-BE49-F238E27FC236}">
                <a16:creationId xmlns:a16="http://schemas.microsoft.com/office/drawing/2014/main" id="{58F6D60B-2249-40F6-9CFE-841A74DD4212}"/>
              </a:ext>
            </a:extLst>
          </p:cNvPr>
          <p:cNvSpPr>
            <a:spLocks noGrp="1"/>
          </p:cNvSpPr>
          <p:nvPr>
            <p:ph sz="half" idx="2"/>
          </p:nvPr>
        </p:nvSpPr>
        <p:spPr>
          <a:xfrm>
            <a:off x="863118" y="1587964"/>
            <a:ext cx="11684964" cy="5502097"/>
          </a:xfrm>
        </p:spPr>
        <p:txBody>
          <a:bodyPr>
            <a:normAutofit/>
          </a:bodyPr>
          <a:lstStyle/>
          <a:p>
            <a:pPr marL="0" indent="0">
              <a:buNone/>
            </a:pPr>
            <a:r>
              <a:rPr lang="en-US" sz="2000" dirty="0">
                <a:solidFill>
                  <a:schemeClr val="accent1">
                    <a:lumMod val="60000"/>
                    <a:lumOff val="40000"/>
                  </a:schemeClr>
                </a:solidFill>
              </a:rPr>
              <a:t>S</a:t>
            </a:r>
            <a:r>
              <a:rPr lang="en-US" sz="2000" i="1" dirty="0">
                <a:solidFill>
                  <a:schemeClr val="accent1">
                    <a:lumMod val="60000"/>
                    <a:lumOff val="40000"/>
                  </a:schemeClr>
                </a:solidFill>
              </a:rPr>
              <a:t>ave money by</a:t>
            </a:r>
            <a:r>
              <a:rPr lang="en-US" sz="2000" dirty="0"/>
              <a:t> better preparing students </a:t>
            </a:r>
          </a:p>
          <a:p>
            <a:pPr lvl="1">
              <a:buFont typeface="Arial" panose="020B0604020202020204" pitchFamily="34" charset="0"/>
              <a:buChar char="•"/>
            </a:pPr>
            <a:r>
              <a:rPr lang="en-US" sz="1800" dirty="0"/>
              <a:t>less likely to need remedial courses</a:t>
            </a:r>
          </a:p>
          <a:p>
            <a:pPr lvl="1">
              <a:buFont typeface="Arial" panose="020B0604020202020204" pitchFamily="34" charset="0"/>
              <a:buChar char="•"/>
            </a:pPr>
            <a:r>
              <a:rPr lang="en-US" sz="1800" dirty="0"/>
              <a:t>more likely to complete their degree programs in timely manner</a:t>
            </a:r>
          </a:p>
          <a:p>
            <a:pPr lvl="1">
              <a:buFont typeface="Arial" panose="020B0604020202020204" pitchFamily="34" charset="0"/>
              <a:buChar char="•"/>
            </a:pPr>
            <a:endParaRPr lang="en-US" sz="1800" dirty="0"/>
          </a:p>
          <a:p>
            <a:pPr marL="457200" lvl="1" indent="0">
              <a:buNone/>
            </a:pPr>
            <a:r>
              <a:rPr lang="en-US" sz="1800" dirty="0"/>
              <a:t>           </a:t>
            </a:r>
          </a:p>
          <a:p>
            <a:pPr marL="457200" lvl="1" indent="0">
              <a:buNone/>
            </a:pPr>
            <a:r>
              <a:rPr lang="en-US" sz="1800" dirty="0"/>
              <a:t>	</a:t>
            </a:r>
          </a:p>
          <a:p>
            <a:pPr marL="457200" lvl="1" indent="0">
              <a:buNone/>
            </a:pPr>
            <a:endParaRPr lang="en-US" dirty="0"/>
          </a:p>
          <a:p>
            <a:pPr marL="0" indent="0">
              <a:buNone/>
            </a:pPr>
            <a:r>
              <a:rPr lang="en-US" sz="2000" dirty="0"/>
              <a:t>E</a:t>
            </a:r>
            <a:r>
              <a:rPr lang="en-US" sz="2000" i="1" dirty="0"/>
              <a:t>ncourage talented students to </a:t>
            </a:r>
            <a:r>
              <a:rPr lang="en-US" sz="2000" i="1" dirty="0">
                <a:solidFill>
                  <a:schemeClr val="accent1">
                    <a:lumMod val="60000"/>
                    <a:lumOff val="40000"/>
                  </a:schemeClr>
                </a:solidFill>
              </a:rPr>
              <a:t>attend in-state </a:t>
            </a:r>
            <a:r>
              <a:rPr lang="en-US" sz="2000" dirty="0">
                <a:solidFill>
                  <a:schemeClr val="accent1">
                    <a:lumMod val="60000"/>
                    <a:lumOff val="40000"/>
                  </a:schemeClr>
                </a:solidFill>
              </a:rPr>
              <a:t>colleges</a:t>
            </a:r>
            <a:r>
              <a:rPr lang="en-US" sz="2000" dirty="0"/>
              <a:t> and </a:t>
            </a:r>
            <a:r>
              <a:rPr lang="en-US" sz="2000" dirty="0">
                <a:solidFill>
                  <a:schemeClr val="accent1">
                    <a:lumMod val="60000"/>
                    <a:lumOff val="40000"/>
                  </a:schemeClr>
                </a:solidFill>
              </a:rPr>
              <a:t>remain residents </a:t>
            </a:r>
            <a:r>
              <a:rPr lang="en-US" sz="2000" dirty="0"/>
              <a:t>after graduation</a:t>
            </a:r>
          </a:p>
        </p:txBody>
      </p:sp>
      <p:pic>
        <p:nvPicPr>
          <p:cNvPr id="8" name="Graphic 7" descr="Checkmark">
            <a:extLst>
              <a:ext uri="{FF2B5EF4-FFF2-40B4-BE49-F238E27FC236}">
                <a16:creationId xmlns:a16="http://schemas.microsoft.com/office/drawing/2014/main" id="{E61F4C7F-42B1-4777-A6C9-F802CE8A7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6459" y="5185549"/>
            <a:ext cx="487225" cy="487225"/>
          </a:xfrm>
          <a:prstGeom prst="rect">
            <a:avLst/>
          </a:prstGeom>
        </p:spPr>
      </p:pic>
      <p:sp>
        <p:nvSpPr>
          <p:cNvPr id="10" name="TextBox 9">
            <a:extLst>
              <a:ext uri="{FF2B5EF4-FFF2-40B4-BE49-F238E27FC236}">
                <a16:creationId xmlns:a16="http://schemas.microsoft.com/office/drawing/2014/main" id="{1610460A-C86B-40D3-BF24-086D8D370E9A}"/>
              </a:ext>
            </a:extLst>
          </p:cNvPr>
          <p:cNvSpPr txBox="1"/>
          <p:nvPr/>
        </p:nvSpPr>
        <p:spPr>
          <a:xfrm>
            <a:off x="1579736" y="4828997"/>
            <a:ext cx="9223512" cy="1200329"/>
          </a:xfrm>
          <a:prstGeom prst="rect">
            <a:avLst/>
          </a:prstGeom>
          <a:noFill/>
        </p:spPr>
        <p:txBody>
          <a:bodyPr wrap="square" rtlCol="0">
            <a:spAutoFit/>
          </a:bodyPr>
          <a:lstStyle/>
          <a:p>
            <a:pPr algn="just"/>
            <a:r>
              <a:rPr lang="en-US" dirty="0"/>
              <a:t>The program increases freshman college enrollment, in part due to reduced out-migration, and increased degree production. Also, students are much more likely to reside in Florida post-graduation than those who are not eligible for the program.</a:t>
            </a:r>
          </a:p>
        </p:txBody>
      </p:sp>
      <p:pic>
        <p:nvPicPr>
          <p:cNvPr id="17" name="Graphic 16" descr="Question mark">
            <a:extLst>
              <a:ext uri="{FF2B5EF4-FFF2-40B4-BE49-F238E27FC236}">
                <a16:creationId xmlns:a16="http://schemas.microsoft.com/office/drawing/2014/main" id="{E37B9F23-0E29-4D0E-9E7F-9AE947C03D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607" y="2684581"/>
            <a:ext cx="504930" cy="504929"/>
          </a:xfrm>
          <a:prstGeom prst="rect">
            <a:avLst/>
          </a:prstGeom>
        </p:spPr>
      </p:pic>
      <p:pic>
        <p:nvPicPr>
          <p:cNvPr id="25" name="Picture 24">
            <a:extLst>
              <a:ext uri="{FF2B5EF4-FFF2-40B4-BE49-F238E27FC236}">
                <a16:creationId xmlns:a16="http://schemas.microsoft.com/office/drawing/2014/main" id="{9C452701-8BB1-49CB-8F7B-A788F9D3B01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062898" y="371684"/>
            <a:ext cx="2193235" cy="2193235"/>
          </a:xfrm>
          <a:prstGeom prst="rect">
            <a:avLst/>
          </a:prstGeom>
        </p:spPr>
      </p:pic>
      <p:sp>
        <p:nvSpPr>
          <p:cNvPr id="27" name="TextBox 26">
            <a:extLst>
              <a:ext uri="{FF2B5EF4-FFF2-40B4-BE49-F238E27FC236}">
                <a16:creationId xmlns:a16="http://schemas.microsoft.com/office/drawing/2014/main" id="{F95407C5-6AD2-4BE4-8380-7A94CD042A86}"/>
              </a:ext>
            </a:extLst>
          </p:cNvPr>
          <p:cNvSpPr txBox="1"/>
          <p:nvPr/>
        </p:nvSpPr>
        <p:spPr>
          <a:xfrm>
            <a:off x="1549831" y="2889164"/>
            <a:ext cx="9092338" cy="1200329"/>
          </a:xfrm>
          <a:prstGeom prst="rect">
            <a:avLst/>
          </a:prstGeom>
          <a:noFill/>
        </p:spPr>
        <p:txBody>
          <a:bodyPr wrap="square" rtlCol="0">
            <a:spAutoFit/>
          </a:bodyPr>
          <a:lstStyle/>
          <a:p>
            <a:pPr algn="just"/>
            <a:r>
              <a:rPr lang="en-US" dirty="0"/>
              <a:t>The families of students receiving the scholarship are certainly saving money. However, this has become an extremely costly program for the state. There was no specific data about remedial courses or degree completion time, so this goal is unclear. </a:t>
            </a:r>
          </a:p>
        </p:txBody>
      </p:sp>
      <p:sp>
        <p:nvSpPr>
          <p:cNvPr id="28" name="TextBox 27">
            <a:extLst>
              <a:ext uri="{FF2B5EF4-FFF2-40B4-BE49-F238E27FC236}">
                <a16:creationId xmlns:a16="http://schemas.microsoft.com/office/drawing/2014/main" id="{1FACAAE5-5943-467E-BE57-FC4D06F70DAA}"/>
              </a:ext>
            </a:extLst>
          </p:cNvPr>
          <p:cNvSpPr txBox="1"/>
          <p:nvPr/>
        </p:nvSpPr>
        <p:spPr>
          <a:xfrm>
            <a:off x="9545551" y="6467606"/>
            <a:ext cx="2193235" cy="230832"/>
          </a:xfrm>
          <a:prstGeom prst="rect">
            <a:avLst/>
          </a:prstGeom>
          <a:noFill/>
        </p:spPr>
        <p:txBody>
          <a:bodyPr wrap="square" rtlCol="0">
            <a:spAutoFit/>
          </a:bodyPr>
          <a:lstStyle/>
          <a:p>
            <a:r>
              <a:rPr lang="en-US" sz="900" dirty="0"/>
              <a:t>(Hickman, 2009), (Zhang, 2013)</a:t>
            </a:r>
          </a:p>
        </p:txBody>
      </p:sp>
    </p:spTree>
    <p:extLst>
      <p:ext uri="{BB962C8B-B14F-4D97-AF65-F5344CB8AC3E}">
        <p14:creationId xmlns:p14="http://schemas.microsoft.com/office/powerpoint/2010/main" val="3815165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B3B3-76C6-46DB-ACE6-73A028D489FE}"/>
              </a:ext>
            </a:extLst>
          </p:cNvPr>
          <p:cNvSpPr>
            <a:spLocks noGrp="1"/>
          </p:cNvSpPr>
          <p:nvPr>
            <p:ph type="title"/>
          </p:nvPr>
        </p:nvSpPr>
        <p:spPr>
          <a:xfrm>
            <a:off x="631564" y="478284"/>
            <a:ext cx="8990878" cy="886691"/>
          </a:xfrm>
        </p:spPr>
        <p:txBody>
          <a:bodyPr/>
          <a:lstStyle/>
          <a:p>
            <a:r>
              <a:rPr lang="en-US" dirty="0"/>
              <a:t>What’s the </a:t>
            </a:r>
            <a:r>
              <a:rPr lang="en-US" dirty="0">
                <a:solidFill>
                  <a:schemeClr val="tx1"/>
                </a:solidFill>
              </a:rPr>
              <a:t>problem?</a:t>
            </a:r>
          </a:p>
        </p:txBody>
      </p:sp>
      <p:sp>
        <p:nvSpPr>
          <p:cNvPr id="3" name="Content Placeholder 2">
            <a:extLst>
              <a:ext uri="{FF2B5EF4-FFF2-40B4-BE49-F238E27FC236}">
                <a16:creationId xmlns:a16="http://schemas.microsoft.com/office/drawing/2014/main" id="{CADAADB7-6346-403A-9E95-5188A2546A1F}"/>
              </a:ext>
            </a:extLst>
          </p:cNvPr>
          <p:cNvSpPr>
            <a:spLocks noGrp="1"/>
          </p:cNvSpPr>
          <p:nvPr>
            <p:ph idx="1"/>
          </p:nvPr>
        </p:nvSpPr>
        <p:spPr>
          <a:xfrm>
            <a:off x="796857" y="1432869"/>
            <a:ext cx="9905998" cy="4426226"/>
          </a:xfrm>
        </p:spPr>
        <p:txBody>
          <a:bodyPr>
            <a:normAutofit/>
          </a:bodyPr>
          <a:lstStyle/>
          <a:p>
            <a:r>
              <a:rPr lang="en-US" sz="2400" dirty="0"/>
              <a:t>Well, it turns out there are several….</a:t>
            </a:r>
          </a:p>
          <a:p>
            <a:pPr marL="914400" lvl="1" indent="-457200">
              <a:buFont typeface="+mj-lt"/>
              <a:buAutoNum type="arabicPeriod"/>
            </a:pPr>
            <a:r>
              <a:rPr lang="en-US" sz="2000" dirty="0">
                <a:solidFill>
                  <a:schemeClr val="accent1"/>
                </a:solidFill>
              </a:rPr>
              <a:t>Expensive:</a:t>
            </a:r>
            <a:r>
              <a:rPr lang="en-US" sz="2000" dirty="0"/>
              <a:t> Costs have increased 3x in just the past 4 years</a:t>
            </a:r>
          </a:p>
          <a:p>
            <a:pPr marL="800100" lvl="1" indent="-342900">
              <a:buFont typeface="+mj-lt"/>
              <a:buAutoNum type="arabicPeriod"/>
            </a:pPr>
            <a:r>
              <a:rPr lang="en-US" sz="2000" dirty="0"/>
              <a:t> </a:t>
            </a:r>
            <a:r>
              <a:rPr lang="en-US" sz="2000" dirty="0">
                <a:solidFill>
                  <a:schemeClr val="accent1"/>
                </a:solidFill>
              </a:rPr>
              <a:t>Inefficient:</a:t>
            </a:r>
            <a:r>
              <a:rPr lang="en-US" sz="2000" dirty="0"/>
              <a:t> often gives money to students who do not need assistance and would have attended college anyway</a:t>
            </a:r>
          </a:p>
          <a:p>
            <a:pPr marL="800100" lvl="1" indent="-342900">
              <a:buFont typeface="+mj-lt"/>
              <a:buAutoNum type="arabicPeriod"/>
            </a:pPr>
            <a:r>
              <a:rPr lang="en-US" sz="2000" dirty="0">
                <a:solidFill>
                  <a:schemeClr val="accent1"/>
                </a:solidFill>
              </a:rPr>
              <a:t>Tuition Anchor:</a:t>
            </a:r>
            <a:r>
              <a:rPr lang="en-US" sz="2000" dirty="0"/>
              <a:t> State colleges have difficulty raising tuition because it affects Bright Futures program solvency</a:t>
            </a:r>
          </a:p>
          <a:p>
            <a:pPr marL="800100" lvl="1" indent="-342900">
              <a:buFont typeface="+mj-lt"/>
              <a:buAutoNum type="arabicPeriod"/>
            </a:pPr>
            <a:r>
              <a:rPr lang="en-US" sz="2000" dirty="0">
                <a:solidFill>
                  <a:schemeClr val="accent1"/>
                </a:solidFill>
              </a:rPr>
              <a:t>Regressive:</a:t>
            </a:r>
            <a:r>
              <a:rPr lang="en-US" sz="2000" dirty="0"/>
              <a:t> Shifts resources from low and middle income families to upper-income families</a:t>
            </a:r>
          </a:p>
          <a:p>
            <a:pPr marL="800100" lvl="1" indent="-342900">
              <a:buFont typeface="+mj-lt"/>
              <a:buAutoNum type="arabicPeriod"/>
            </a:pPr>
            <a:r>
              <a:rPr lang="en-US" sz="2000" dirty="0">
                <a:solidFill>
                  <a:schemeClr val="accent1"/>
                </a:solidFill>
              </a:rPr>
              <a:t>Inequitable:</a:t>
            </a:r>
            <a:r>
              <a:rPr lang="en-US" sz="2000" dirty="0"/>
              <a:t> White students typically receive 3x as many awards as black and Hispanic students combined</a:t>
            </a:r>
          </a:p>
        </p:txBody>
      </p:sp>
      <p:sp>
        <p:nvSpPr>
          <p:cNvPr id="6" name="Rectangle 5">
            <a:extLst>
              <a:ext uri="{FF2B5EF4-FFF2-40B4-BE49-F238E27FC236}">
                <a16:creationId xmlns:a16="http://schemas.microsoft.com/office/drawing/2014/main" id="{E36FE59E-14B9-458F-B95F-EBA3539C4538}"/>
              </a:ext>
            </a:extLst>
          </p:cNvPr>
          <p:cNvSpPr/>
          <p:nvPr/>
        </p:nvSpPr>
        <p:spPr>
          <a:xfrm>
            <a:off x="9369005" y="6379716"/>
            <a:ext cx="1164101" cy="230832"/>
          </a:xfrm>
          <a:prstGeom prst="rect">
            <a:avLst/>
          </a:prstGeom>
        </p:spPr>
        <p:txBody>
          <a:bodyPr wrap="none">
            <a:spAutoFit/>
          </a:bodyPr>
          <a:lstStyle/>
          <a:p>
            <a:r>
              <a:rPr lang="en-US" sz="900" dirty="0"/>
              <a:t>(Mckinney, 2009) </a:t>
            </a:r>
          </a:p>
        </p:txBody>
      </p:sp>
    </p:spTree>
    <p:extLst>
      <p:ext uri="{BB962C8B-B14F-4D97-AF65-F5344CB8AC3E}">
        <p14:creationId xmlns:p14="http://schemas.microsoft.com/office/powerpoint/2010/main" val="422298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9F49-AFF6-4919-8A87-3B7C5879D457}"/>
              </a:ext>
            </a:extLst>
          </p:cNvPr>
          <p:cNvSpPr>
            <a:spLocks noGrp="1"/>
          </p:cNvSpPr>
          <p:nvPr>
            <p:ph type="title"/>
          </p:nvPr>
        </p:nvSpPr>
        <p:spPr>
          <a:xfrm>
            <a:off x="313464" y="269941"/>
            <a:ext cx="6897158" cy="1099930"/>
          </a:xfrm>
        </p:spPr>
        <p:txBody>
          <a:bodyPr/>
          <a:lstStyle/>
          <a:p>
            <a:r>
              <a:rPr lang="en-US" dirty="0"/>
              <a:t>Focusing on the issues….</a:t>
            </a:r>
          </a:p>
        </p:txBody>
      </p:sp>
      <p:sp>
        <p:nvSpPr>
          <p:cNvPr id="3" name="TextBox 2">
            <a:extLst>
              <a:ext uri="{FF2B5EF4-FFF2-40B4-BE49-F238E27FC236}">
                <a16:creationId xmlns:a16="http://schemas.microsoft.com/office/drawing/2014/main" id="{31273F5B-D4D9-44D7-B7B4-D0BEEA312A44}"/>
              </a:ext>
            </a:extLst>
          </p:cNvPr>
          <p:cNvSpPr txBox="1"/>
          <p:nvPr/>
        </p:nvSpPr>
        <p:spPr>
          <a:xfrm>
            <a:off x="574364" y="1586124"/>
            <a:ext cx="2610678" cy="369332"/>
          </a:xfrm>
          <a:prstGeom prst="rect">
            <a:avLst/>
          </a:prstGeom>
          <a:noFill/>
        </p:spPr>
        <p:txBody>
          <a:bodyPr wrap="square" rtlCol="0">
            <a:spAutoFit/>
          </a:bodyPr>
          <a:lstStyle/>
          <a:p>
            <a:r>
              <a:rPr lang="en-US" dirty="0"/>
              <a:t>1. Ballooning Costs</a:t>
            </a:r>
          </a:p>
        </p:txBody>
      </p:sp>
      <p:sp>
        <p:nvSpPr>
          <p:cNvPr id="10" name="TextBox 9">
            <a:extLst>
              <a:ext uri="{FF2B5EF4-FFF2-40B4-BE49-F238E27FC236}">
                <a16:creationId xmlns:a16="http://schemas.microsoft.com/office/drawing/2014/main" id="{1A385CDF-F792-4A24-B1D0-257C64FEA7C3}"/>
              </a:ext>
            </a:extLst>
          </p:cNvPr>
          <p:cNvSpPr txBox="1"/>
          <p:nvPr/>
        </p:nvSpPr>
        <p:spPr>
          <a:xfrm flipH="1">
            <a:off x="9238347" y="2086184"/>
            <a:ext cx="807619" cy="369332"/>
          </a:xfrm>
          <a:prstGeom prst="rect">
            <a:avLst/>
          </a:prstGeom>
          <a:noFill/>
        </p:spPr>
        <p:txBody>
          <a:bodyPr wrap="square" rtlCol="0">
            <a:spAutoFit/>
          </a:bodyPr>
          <a:lstStyle/>
          <a:p>
            <a:r>
              <a:rPr lang="en-US" dirty="0"/>
              <a:t>Why?</a:t>
            </a:r>
          </a:p>
        </p:txBody>
      </p:sp>
      <p:sp>
        <p:nvSpPr>
          <p:cNvPr id="11" name="TextBox 10">
            <a:extLst>
              <a:ext uri="{FF2B5EF4-FFF2-40B4-BE49-F238E27FC236}">
                <a16:creationId xmlns:a16="http://schemas.microsoft.com/office/drawing/2014/main" id="{E8E15C7F-BC7C-44EE-9E64-948B6D57BC9F}"/>
              </a:ext>
            </a:extLst>
          </p:cNvPr>
          <p:cNvSpPr txBox="1"/>
          <p:nvPr/>
        </p:nvSpPr>
        <p:spPr>
          <a:xfrm>
            <a:off x="8317354" y="2819481"/>
            <a:ext cx="2649607" cy="2585323"/>
          </a:xfrm>
          <a:prstGeom prst="rect">
            <a:avLst/>
          </a:prstGeom>
          <a:noFill/>
        </p:spPr>
        <p:txBody>
          <a:bodyPr wrap="square" rtlCol="0">
            <a:spAutoFit/>
          </a:bodyPr>
          <a:lstStyle/>
          <a:p>
            <a:r>
              <a:rPr lang="en-US" dirty="0"/>
              <a:t>1. Increase in Tuition and Fees</a:t>
            </a:r>
          </a:p>
          <a:p>
            <a:pPr marL="342900" indent="-342900">
              <a:buAutoNum type="arabicPeriod"/>
            </a:pPr>
            <a:endParaRPr lang="en-US" dirty="0"/>
          </a:p>
          <a:p>
            <a:pPr marL="342900" indent="-342900">
              <a:buAutoNum type="arabicPeriod"/>
            </a:pPr>
            <a:endParaRPr lang="en-US" dirty="0"/>
          </a:p>
          <a:p>
            <a:r>
              <a:rPr lang="en-US" dirty="0"/>
              <a:t>2. Enrollment Growth</a:t>
            </a:r>
          </a:p>
          <a:p>
            <a:endParaRPr lang="en-US" dirty="0"/>
          </a:p>
          <a:p>
            <a:endParaRPr lang="en-US" dirty="0"/>
          </a:p>
          <a:p>
            <a:r>
              <a:rPr lang="en-US" dirty="0"/>
              <a:t>       (In that order)</a:t>
            </a:r>
          </a:p>
          <a:p>
            <a:pPr marL="342900" indent="-342900">
              <a:buAutoNum type="arabicPeriod"/>
            </a:pPr>
            <a:endParaRPr lang="en-US" dirty="0"/>
          </a:p>
        </p:txBody>
      </p:sp>
      <p:pic>
        <p:nvPicPr>
          <p:cNvPr id="13" name="Picture 12">
            <a:extLst>
              <a:ext uri="{FF2B5EF4-FFF2-40B4-BE49-F238E27FC236}">
                <a16:creationId xmlns:a16="http://schemas.microsoft.com/office/drawing/2014/main" id="{41726C80-21AE-45D1-9C62-F19D70C0248F}"/>
              </a:ext>
            </a:extLst>
          </p:cNvPr>
          <p:cNvPicPr>
            <a:picLocks noChangeAspect="1"/>
          </p:cNvPicPr>
          <p:nvPr/>
        </p:nvPicPr>
        <p:blipFill>
          <a:blip r:embed="rId2"/>
          <a:stretch>
            <a:fillRect/>
          </a:stretch>
        </p:blipFill>
        <p:spPr>
          <a:xfrm>
            <a:off x="1225039" y="2270850"/>
            <a:ext cx="5483620" cy="3682583"/>
          </a:xfrm>
          <a:prstGeom prst="rect">
            <a:avLst/>
          </a:prstGeom>
        </p:spPr>
      </p:pic>
    </p:spTree>
    <p:extLst>
      <p:ext uri="{BB962C8B-B14F-4D97-AF65-F5344CB8AC3E}">
        <p14:creationId xmlns:p14="http://schemas.microsoft.com/office/powerpoint/2010/main" val="98275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9F49-AFF6-4919-8A87-3B7C5879D457}"/>
              </a:ext>
            </a:extLst>
          </p:cNvPr>
          <p:cNvSpPr>
            <a:spLocks noGrp="1"/>
          </p:cNvSpPr>
          <p:nvPr>
            <p:ph type="title"/>
          </p:nvPr>
        </p:nvSpPr>
        <p:spPr>
          <a:xfrm>
            <a:off x="306526" y="357810"/>
            <a:ext cx="9905998" cy="1099930"/>
          </a:xfrm>
        </p:spPr>
        <p:txBody>
          <a:bodyPr/>
          <a:lstStyle/>
          <a:p>
            <a:r>
              <a:rPr lang="en-US" dirty="0"/>
              <a:t>Focusing on the issues….</a:t>
            </a:r>
          </a:p>
        </p:txBody>
      </p:sp>
      <p:sp>
        <p:nvSpPr>
          <p:cNvPr id="3" name="Rectangle 2">
            <a:extLst>
              <a:ext uri="{FF2B5EF4-FFF2-40B4-BE49-F238E27FC236}">
                <a16:creationId xmlns:a16="http://schemas.microsoft.com/office/drawing/2014/main" id="{1C8AB1BB-4D51-4249-96BD-FA2E7079008D}"/>
              </a:ext>
            </a:extLst>
          </p:cNvPr>
          <p:cNvSpPr/>
          <p:nvPr/>
        </p:nvSpPr>
        <p:spPr>
          <a:xfrm>
            <a:off x="164123" y="1446730"/>
            <a:ext cx="6096000" cy="2616101"/>
          </a:xfrm>
          <a:prstGeom prst="rect">
            <a:avLst/>
          </a:prstGeom>
        </p:spPr>
        <p:txBody>
          <a:bodyPr wrap="square">
            <a:spAutoFit/>
          </a:bodyPr>
          <a:lstStyle/>
          <a:p>
            <a:pPr lvl="1" algn="just"/>
            <a:r>
              <a:rPr lang="en-US" dirty="0"/>
              <a:t>Inefficient:</a:t>
            </a:r>
            <a:r>
              <a:rPr lang="en-US" dirty="0">
                <a:solidFill>
                  <a:schemeClr val="accent1"/>
                </a:solidFill>
              </a:rPr>
              <a:t> Bright Futures is sometimes called the ‘BMW Scholarship’ because it allows wealthy families to spend their college savings on a car for their student</a:t>
            </a:r>
          </a:p>
          <a:p>
            <a:pPr marL="800100" lvl="1" indent="-342900" algn="just">
              <a:buFont typeface="+mj-lt"/>
              <a:buAutoNum type="arabicPeriod"/>
            </a:pPr>
            <a:endParaRPr lang="en-US" dirty="0"/>
          </a:p>
          <a:p>
            <a:pPr lvl="1" algn="just"/>
            <a:r>
              <a:rPr lang="en-US" dirty="0"/>
              <a:t>Since the goal is to send the maximum number of students to college, funding those who would have gone anyway not a good use of resources</a:t>
            </a:r>
          </a:p>
          <a:p>
            <a:pPr marL="800100" lvl="1" indent="-342900" algn="just">
              <a:buFont typeface="+mj-lt"/>
              <a:buAutoNum type="arabicPeriod"/>
            </a:pPr>
            <a:endParaRPr lang="en-US" sz="2000" dirty="0"/>
          </a:p>
        </p:txBody>
      </p:sp>
      <p:pic>
        <p:nvPicPr>
          <p:cNvPr id="5" name="Picture 4">
            <a:extLst>
              <a:ext uri="{FF2B5EF4-FFF2-40B4-BE49-F238E27FC236}">
                <a16:creationId xmlns:a16="http://schemas.microsoft.com/office/drawing/2014/main" id="{3A407B9C-4915-4303-A0F3-BEED3E83078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96909" y="572741"/>
            <a:ext cx="2026801" cy="1520101"/>
          </a:xfrm>
          <a:prstGeom prst="rect">
            <a:avLst/>
          </a:prstGeom>
        </p:spPr>
      </p:pic>
      <p:pic>
        <p:nvPicPr>
          <p:cNvPr id="7" name="Picture 6">
            <a:extLst>
              <a:ext uri="{FF2B5EF4-FFF2-40B4-BE49-F238E27FC236}">
                <a16:creationId xmlns:a16="http://schemas.microsoft.com/office/drawing/2014/main" id="{2B933D3B-3D90-43BF-908D-B3581815E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83955" y="4298176"/>
            <a:ext cx="2135754" cy="2135754"/>
          </a:xfrm>
          <a:prstGeom prst="rect">
            <a:avLst/>
          </a:prstGeom>
        </p:spPr>
      </p:pic>
      <p:sp>
        <p:nvSpPr>
          <p:cNvPr id="8" name="TextBox 7">
            <a:extLst>
              <a:ext uri="{FF2B5EF4-FFF2-40B4-BE49-F238E27FC236}">
                <a16:creationId xmlns:a16="http://schemas.microsoft.com/office/drawing/2014/main" id="{7F1AA274-EE8F-491B-847F-AAF49C3EDDA5}"/>
              </a:ext>
            </a:extLst>
          </p:cNvPr>
          <p:cNvSpPr txBox="1"/>
          <p:nvPr/>
        </p:nvSpPr>
        <p:spPr>
          <a:xfrm>
            <a:off x="3055461" y="4211891"/>
            <a:ext cx="3271936" cy="2308324"/>
          </a:xfrm>
          <a:prstGeom prst="rect">
            <a:avLst/>
          </a:prstGeom>
          <a:noFill/>
        </p:spPr>
        <p:txBody>
          <a:bodyPr wrap="square" rtlCol="0">
            <a:spAutoFit/>
          </a:bodyPr>
          <a:lstStyle/>
          <a:p>
            <a:r>
              <a:rPr lang="en-US" dirty="0"/>
              <a:t>In 2007:</a:t>
            </a:r>
          </a:p>
          <a:p>
            <a:endParaRPr lang="en-US" dirty="0"/>
          </a:p>
          <a:p>
            <a:r>
              <a:rPr lang="en-US" dirty="0"/>
              <a:t>95+% of incoming freshman at UF received Bright Futures funds</a:t>
            </a:r>
          </a:p>
          <a:p>
            <a:endParaRPr lang="en-US" dirty="0"/>
          </a:p>
          <a:p>
            <a:r>
              <a:rPr lang="en-US" dirty="0"/>
              <a:t>Median income of UF families was $100,000</a:t>
            </a:r>
          </a:p>
        </p:txBody>
      </p:sp>
      <p:pic>
        <p:nvPicPr>
          <p:cNvPr id="12" name="Picture 11">
            <a:extLst>
              <a:ext uri="{FF2B5EF4-FFF2-40B4-BE49-F238E27FC236}">
                <a16:creationId xmlns:a16="http://schemas.microsoft.com/office/drawing/2014/main" id="{BAB24BD7-7B31-4F68-B29B-119EEFB9A637}"/>
              </a:ext>
            </a:extLst>
          </p:cNvPr>
          <p:cNvPicPr>
            <a:picLocks noChangeAspect="1"/>
          </p:cNvPicPr>
          <p:nvPr/>
        </p:nvPicPr>
        <p:blipFill>
          <a:blip r:embed="rId6"/>
          <a:stretch>
            <a:fillRect/>
          </a:stretch>
        </p:blipFill>
        <p:spPr>
          <a:xfrm>
            <a:off x="6763149" y="2727944"/>
            <a:ext cx="4944896" cy="3272983"/>
          </a:xfrm>
          <a:prstGeom prst="rect">
            <a:avLst/>
          </a:prstGeom>
        </p:spPr>
      </p:pic>
      <p:sp>
        <p:nvSpPr>
          <p:cNvPr id="13" name="TextBox 12">
            <a:extLst>
              <a:ext uri="{FF2B5EF4-FFF2-40B4-BE49-F238E27FC236}">
                <a16:creationId xmlns:a16="http://schemas.microsoft.com/office/drawing/2014/main" id="{CDFC8390-3506-4A1F-B0C4-4FAB3D94B75A}"/>
              </a:ext>
            </a:extLst>
          </p:cNvPr>
          <p:cNvSpPr txBox="1"/>
          <p:nvPr/>
        </p:nvSpPr>
        <p:spPr>
          <a:xfrm>
            <a:off x="6742924" y="6000927"/>
            <a:ext cx="4944896" cy="369332"/>
          </a:xfrm>
          <a:prstGeom prst="rect">
            <a:avLst/>
          </a:prstGeom>
          <a:noFill/>
        </p:spPr>
        <p:txBody>
          <a:bodyPr wrap="square" rtlCol="0">
            <a:spAutoFit/>
          </a:bodyPr>
          <a:lstStyle/>
          <a:p>
            <a:r>
              <a:rPr lang="en-US" dirty="0"/>
              <a:t>Florida 2015 College Assistance Distribution</a:t>
            </a:r>
          </a:p>
        </p:txBody>
      </p:sp>
      <p:sp>
        <p:nvSpPr>
          <p:cNvPr id="14" name="Rectangle 13">
            <a:extLst>
              <a:ext uri="{FF2B5EF4-FFF2-40B4-BE49-F238E27FC236}">
                <a16:creationId xmlns:a16="http://schemas.microsoft.com/office/drawing/2014/main" id="{836C6387-16DE-4BE8-B45F-7EAA8378CF43}"/>
              </a:ext>
            </a:extLst>
          </p:cNvPr>
          <p:cNvSpPr/>
          <p:nvPr/>
        </p:nvSpPr>
        <p:spPr>
          <a:xfrm>
            <a:off x="7307405" y="2127780"/>
            <a:ext cx="3405808" cy="230832"/>
          </a:xfrm>
          <a:prstGeom prst="rect">
            <a:avLst/>
          </a:prstGeom>
        </p:spPr>
        <p:txBody>
          <a:bodyPr wrap="square">
            <a:spAutoFit/>
          </a:bodyPr>
          <a:lstStyle/>
          <a:p>
            <a:r>
              <a:rPr lang="en-US" sz="900" dirty="0">
                <a:hlinkClick r:id="rId7" tooltip="http://theconversation.com/thinking-critically-on-critical-thinking-why-scientists-skills-need-to-spread-15005"/>
              </a:rPr>
              <a:t>This Photo</a:t>
            </a:r>
            <a:r>
              <a:rPr lang="en-US" sz="900" dirty="0"/>
              <a:t> </a:t>
            </a:r>
            <a:r>
              <a:rPr lang="en-US" sz="900" dirty="0">
                <a:solidFill>
                  <a:schemeClr val="accent1"/>
                </a:solidFill>
              </a:rPr>
              <a:t>by Unknown Author is licensed under </a:t>
            </a:r>
            <a:r>
              <a:rPr lang="en-US" sz="900" dirty="0">
                <a:hlinkClick r:id="rId8" tooltip="https://creativecommons.org/licenses/by-nd/3.0/"/>
              </a:rPr>
              <a:t>CC BY-ND</a:t>
            </a:r>
            <a:endParaRPr lang="en-US" sz="900" dirty="0"/>
          </a:p>
        </p:txBody>
      </p:sp>
    </p:spTree>
    <p:extLst>
      <p:ext uri="{BB962C8B-B14F-4D97-AF65-F5344CB8AC3E}">
        <p14:creationId xmlns:p14="http://schemas.microsoft.com/office/powerpoint/2010/main" val="1808672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 design</Template>
  <TotalTime>8282</TotalTime>
  <Words>2350</Words>
  <Application>Microsoft Office PowerPoint</Application>
  <PresentationFormat>Widescreen</PresentationFormat>
  <Paragraphs>217</Paragraphs>
  <Slides>19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Century Gothic</vt:lpstr>
      <vt:lpstr>Mesh</vt:lpstr>
      <vt:lpstr>Florida  Bright  Futures scholarship</vt:lpstr>
      <vt:lpstr>What is the bright futures Scholarship?</vt:lpstr>
      <vt:lpstr>Merit-Based scholarships are a growing trend </vt:lpstr>
      <vt:lpstr>What ARE the Goals of bright futures?</vt:lpstr>
      <vt:lpstr>Is bright futures achieving its goals?</vt:lpstr>
      <vt:lpstr>Is bright futures achieving its goals?</vt:lpstr>
      <vt:lpstr>What’s the problem?</vt:lpstr>
      <vt:lpstr>Focusing on the issues….</vt:lpstr>
      <vt:lpstr>Focusing on the issues….</vt:lpstr>
      <vt:lpstr>Focusing on the issues….</vt:lpstr>
      <vt:lpstr>Focusing on the issues….</vt:lpstr>
      <vt:lpstr>Focusing on the issues….</vt:lpstr>
      <vt:lpstr>What options are there?</vt:lpstr>
      <vt:lpstr>What options are there?</vt:lpstr>
      <vt:lpstr>Recommendation</vt:lpstr>
      <vt:lpstr>Is This change likely?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Florida  Bright  Futures</dc:title>
  <dc:creator>Gina</dc:creator>
  <cp:lastModifiedBy>Gina</cp:lastModifiedBy>
  <cp:revision>211</cp:revision>
  <dcterms:created xsi:type="dcterms:W3CDTF">2021-05-27T22:16:23Z</dcterms:created>
  <dcterms:modified xsi:type="dcterms:W3CDTF">2021-06-05T18:09:32Z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